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57"/>
  </p:notesMasterIdLst>
  <p:handoutMasterIdLst>
    <p:handoutMasterId r:id="rId58"/>
  </p:handoutMasterIdLst>
  <p:sldIdLst>
    <p:sldId id="256" r:id="rId3"/>
    <p:sldId id="306" r:id="rId4"/>
    <p:sldId id="257" r:id="rId5"/>
    <p:sldId id="259" r:id="rId6"/>
    <p:sldId id="291" r:id="rId7"/>
    <p:sldId id="292" r:id="rId8"/>
    <p:sldId id="307" r:id="rId9"/>
    <p:sldId id="274" r:id="rId10"/>
    <p:sldId id="260" r:id="rId11"/>
    <p:sldId id="293" r:id="rId12"/>
    <p:sldId id="261" r:id="rId13"/>
    <p:sldId id="262" r:id="rId14"/>
    <p:sldId id="263" r:id="rId15"/>
    <p:sldId id="264" r:id="rId16"/>
    <p:sldId id="275" r:id="rId17"/>
    <p:sldId id="284" r:id="rId18"/>
    <p:sldId id="276" r:id="rId19"/>
    <p:sldId id="267" r:id="rId20"/>
    <p:sldId id="269" r:id="rId21"/>
    <p:sldId id="268" r:id="rId22"/>
    <p:sldId id="277" r:id="rId23"/>
    <p:sldId id="270" r:id="rId24"/>
    <p:sldId id="278" r:id="rId25"/>
    <p:sldId id="271" r:id="rId26"/>
    <p:sldId id="296" r:id="rId27"/>
    <p:sldId id="272" r:id="rId28"/>
    <p:sldId id="280" r:id="rId29"/>
    <p:sldId id="303" r:id="rId30"/>
    <p:sldId id="315" r:id="rId31"/>
    <p:sldId id="279" r:id="rId32"/>
    <p:sldId id="301" r:id="rId33"/>
    <p:sldId id="285" r:id="rId34"/>
    <p:sldId id="287" r:id="rId35"/>
    <p:sldId id="305" r:id="rId36"/>
    <p:sldId id="308" r:id="rId37"/>
    <p:sldId id="283" r:id="rId38"/>
    <p:sldId id="288" r:id="rId39"/>
    <p:sldId id="289" r:id="rId40"/>
    <p:sldId id="309" r:id="rId41"/>
    <p:sldId id="310" r:id="rId42"/>
    <p:sldId id="311" r:id="rId43"/>
    <p:sldId id="312" r:id="rId44"/>
    <p:sldId id="314" r:id="rId45"/>
    <p:sldId id="316" r:id="rId46"/>
    <p:sldId id="319" r:id="rId47"/>
    <p:sldId id="320" r:id="rId48"/>
    <p:sldId id="321" r:id="rId49"/>
    <p:sldId id="317" r:id="rId50"/>
    <p:sldId id="322" r:id="rId51"/>
    <p:sldId id="323" r:id="rId52"/>
    <p:sldId id="324" r:id="rId53"/>
    <p:sldId id="326" r:id="rId54"/>
    <p:sldId id="327" r:id="rId55"/>
    <p:sldId id="328" r:id="rId56"/>
  </p:sldIdLst>
  <p:sldSz cx="9144000" cy="5143500" type="screen16x9"/>
  <p:notesSz cx="6858000" cy="9144000"/>
  <p:custDataLst>
    <p:tags r:id="rId59"/>
  </p:custDataLst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y Anto" initials="SA" lastIdx="4" clrIdx="0"/>
  <p:cmAuthor id="2" name="Sudarsun Mohan" initials="SM" lastIdx="3" clrIdx="1">
    <p:extLst>
      <p:ext uri="{19B8F6BF-5375-455C-9EA6-DF929625EA0E}">
        <p15:presenceInfo xmlns:p15="http://schemas.microsoft.com/office/powerpoint/2012/main" userId="Sudarsun Mo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309DB5"/>
    <a:srgbClr val="EE2737"/>
    <a:srgbClr val="FF7F00"/>
    <a:srgbClr val="33FF00"/>
    <a:srgbClr val="FFA300"/>
    <a:srgbClr val="FDDA24"/>
    <a:srgbClr val="00AB8E"/>
    <a:srgbClr val="B42573"/>
    <a:srgbClr val="93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6405" autoAdjust="0"/>
  </p:normalViewPr>
  <p:slideViewPr>
    <p:cSldViewPr snapToGrid="0" snapToObjects="1" showGuides="1">
      <p:cViewPr>
        <p:scale>
          <a:sx n="150" d="100"/>
          <a:sy n="150" d="100"/>
        </p:scale>
        <p:origin x="43" y="3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80B8B-A43C-4501-A8F8-B4C33AB27A87}" type="datetimeFigureOut">
              <a:rPr lang="fr-FR" smtClean="0"/>
              <a:t>16/09/2024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EC62A-4C26-488A-BEDC-E10BF4CFC8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12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FD25B-F017-4933-BBC0-A4D25F26A4B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50B1E-F010-4695-B8B2-0B3C3014620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2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50B1E-F010-4695-B8B2-0B3C301462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6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-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7559505" cy="1007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02049" y="1007215"/>
            <a:ext cx="4918023" cy="3190787"/>
          </a:xfrm>
        </p:spPr>
        <p:txBody>
          <a:bodyPr/>
          <a:lstStyle>
            <a:lvl1pPr marL="112713" indent="0"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et</a:t>
            </a:r>
            <a:br>
              <a:rPr lang="fr-FR" noProof="0" dirty="0"/>
            </a:br>
            <a:r>
              <a:rPr lang="fr-FR" noProof="0" dirty="0"/>
              <a:t>modifiez le titre</a:t>
            </a: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430887"/>
          </a:xfrm>
        </p:spPr>
        <p:txBody>
          <a:bodyPr anchor="t" anchorCtr="0">
            <a:spAutoFit/>
          </a:bodyPr>
          <a:lstStyle>
            <a:lvl1pPr marL="11271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dirty="0"/>
              <a:t>Cliquez pour modifier le style</a:t>
            </a:r>
            <a:br>
              <a:rPr lang="fr-FR" noProof="0" dirty="0"/>
            </a:br>
            <a:r>
              <a:rPr lang="fr-FR" noProof="0" dirty="0"/>
              <a:t>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20179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266765" y="1"/>
            <a:ext cx="8674683" cy="561836"/>
          </a:xfrm>
        </p:spPr>
        <p:txBody>
          <a:bodyPr/>
          <a:lstStyle/>
          <a:p>
            <a:r>
              <a:rPr lang="fr-FR" noProof="0" dirty="0"/>
              <a:t>Cliquez et modifiez le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3792" y="666750"/>
            <a:ext cx="8677656" cy="3848101"/>
          </a:xfrm>
        </p:spPr>
        <p:txBody>
          <a:bodyPr/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676999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74384" y="0"/>
            <a:ext cx="8869615" cy="45148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3999" cy="5867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266700" y="1"/>
            <a:ext cx="8877299" cy="4514850"/>
          </a:xfrm>
          <a:solidFill>
            <a:schemeClr val="bg1"/>
          </a:solidFill>
        </p:spPr>
        <p:txBody>
          <a:bodyPr bIns="822960" anchor="ctr" anchorCtr="1"/>
          <a:lstStyle>
            <a:lvl1pPr marL="0" indent="0" algn="ctr">
              <a:buNone/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fr-FR" noProof="0" dirty="0"/>
              <a:t>Faire glisser l'image vers l'espace réservé </a:t>
            </a:r>
            <a:br>
              <a:rPr lang="fr-FR" noProof="0" dirty="0"/>
            </a:br>
            <a:r>
              <a:rPr lang="fr-FR" noProof="0" dirty="0"/>
              <a:t>ou cliquer sur l'icône pour l'ajouter</a:t>
            </a:r>
          </a:p>
        </p:txBody>
      </p:sp>
    </p:spTree>
    <p:extLst>
      <p:ext uri="{BB962C8B-B14F-4D97-AF65-F5344CB8AC3E}">
        <p14:creationId xmlns:p14="http://schemas.microsoft.com/office/powerpoint/2010/main" val="273672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0" y="0"/>
            <a:ext cx="181856" cy="5652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noProof="0" dirty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noProof="0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63792" y="666750"/>
            <a:ext cx="8677656" cy="384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</p:txBody>
      </p:sp>
      <p:cxnSp>
        <p:nvCxnSpPr>
          <p:cNvPr id="13" name="Straight Connector 3"/>
          <p:cNvCxnSpPr/>
          <p:nvPr/>
        </p:nvCxnSpPr>
        <p:spPr bwMode="auto">
          <a:xfrm>
            <a:off x="-4456" y="563413"/>
            <a:ext cx="91484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48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51" r:id="rId2"/>
    <p:sldLayoutId id="2147483750" r:id="rId3"/>
  </p:sldLayoutIdLst>
  <p:txStyles>
    <p:titleStyle>
      <a:lvl1pPr algn="l" defTabSz="342900" rtl="0" eaLnBrk="1" latinLnBrk="0" hangingPunct="1">
        <a:lnSpc>
          <a:spcPct val="90000"/>
        </a:lnSpc>
        <a:spcBef>
          <a:spcPct val="0"/>
        </a:spcBef>
        <a:buNone/>
        <a:defRPr sz="20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275" indent="-168275" algn="l" defTabSz="342900" rtl="0" eaLnBrk="1" latinLnBrk="0" hangingPunct="1">
        <a:lnSpc>
          <a:spcPct val="100000"/>
        </a:lnSpc>
        <a:spcBef>
          <a:spcPts val="450"/>
        </a:spcBef>
        <a:spcAft>
          <a:spcPts val="525"/>
        </a:spcAft>
        <a:buClr>
          <a:schemeClr val="bg2"/>
        </a:buClr>
        <a:buSzPct val="90000"/>
        <a:buFont typeface="Century Gothic" panose="020B0502020202020204" pitchFamily="34" charset="0"/>
        <a:buChar char="▌"/>
        <a:tabLst>
          <a:tab pos="739379" algn="l"/>
        </a:tabLst>
        <a:defRPr lang="fr-FR" sz="1800" b="1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344488" indent="-176213" algn="l" defTabSz="342900" rtl="0" eaLnBrk="1" latinLnBrk="0" hangingPunct="1">
        <a:spcBef>
          <a:spcPts val="225"/>
        </a:spcBef>
        <a:spcAft>
          <a:spcPts val="450"/>
        </a:spcAft>
        <a:buSzPct val="100000"/>
        <a:buFontTx/>
        <a:buBlip>
          <a:blip r:embed="rId5"/>
        </a:buBlip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12713" algn="l" defTabSz="342900" rtl="0" eaLnBrk="1" latinLnBrk="0" hangingPunct="1">
        <a:spcBef>
          <a:spcPts val="0"/>
        </a:spcBef>
        <a:spcAft>
          <a:spcPts val="150"/>
        </a:spcAft>
        <a:buSzPct val="100000"/>
        <a:buFont typeface="Lucida Grande"/>
        <a:buChar char="-"/>
        <a:tabLst/>
        <a:defRPr sz="15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68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orient="horz" pos="2916" userDrawn="1">
          <p15:clr>
            <a:srgbClr val="F26B43"/>
          </p15:clr>
        </p15:guide>
        <p15:guide id="5" orient="horz" pos="2844" userDrawn="1">
          <p15:clr>
            <a:srgbClr val="F26B43"/>
          </p15:clr>
        </p15:guide>
        <p15:guide id="6" orient="horz" pos="348" userDrawn="1">
          <p15:clr>
            <a:srgbClr val="F26B43"/>
          </p15:clr>
        </p15:guide>
        <p15:guide id="7" orient="horz" pos="4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sreyan806/history-of-deep-learning-c176e2d3cd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harley.com/nn_vis/cnn/2d.html" TargetMode="External"/><Relationship Id="rId2" Type="http://schemas.openxmlformats.org/officeDocument/2006/relationships/hyperlink" Target="https://yann.lecun.com/exdb/mni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colab.research.google.com/github/chokkan/deeplearningclass/blob/master/mnist.ipynb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gF5PHDCwHw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thesecatsdonotexist.com/" TargetMode="External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A0B30C4-2096-4552-8B50-D713130C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62" y="1014603"/>
            <a:ext cx="3038475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049" y="616767"/>
            <a:ext cx="8288739" cy="3909966"/>
          </a:xfrm>
        </p:spPr>
        <p:txBody>
          <a:bodyPr anchor="t"/>
          <a:lstStyle/>
          <a:p>
            <a:r>
              <a:rPr lang="fr-FR" dirty="0" err="1"/>
              <a:t>Miditech</a:t>
            </a:r>
            <a:r>
              <a:rPr lang="fr-FR" dirty="0"/>
              <a:t> - Machine </a:t>
            </a:r>
            <a:r>
              <a:rPr lang="fr-FR" dirty="0" err="1"/>
              <a:t>learning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Partie 1 : le machine </a:t>
            </a:r>
            <a:r>
              <a:rPr lang="fr-FR" dirty="0" err="1"/>
              <a:t>learning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Partie 2 : Les réseaux convolutifs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Partie 3 : Les algorithmes génératifs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Partie 4 : Les réseaux récursifs</a:t>
            </a:r>
            <a:br>
              <a:rPr lang="fr-FR" dirty="0"/>
            </a:br>
            <a:r>
              <a:rPr lang="fr-FR" dirty="0"/>
              <a:t>				  les </a:t>
            </a:r>
            <a:r>
              <a:rPr lang="fr-FR" dirty="0" err="1"/>
              <a:t>transformers</a:t>
            </a:r>
            <a:r>
              <a:rPr lang="fr-FR" dirty="0"/>
              <a:t>, GPT, …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988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4298055"/>
          </a:xfrm>
        </p:spPr>
        <p:txBody>
          <a:bodyPr/>
          <a:lstStyle/>
          <a:p>
            <a:r>
              <a:rPr lang="fr-FR" dirty="0"/>
              <a:t>On dispose de </a:t>
            </a:r>
            <a:r>
              <a:rPr lang="fr-FR" i="1" dirty="0"/>
              <a:t>données d’apprentissage</a:t>
            </a:r>
          </a:p>
          <a:p>
            <a:pPr lvl="1"/>
            <a:r>
              <a:rPr lang="fr-FR" dirty="0"/>
              <a:t>Ensemble d’entrées/sorties connues</a:t>
            </a:r>
          </a:p>
          <a:p>
            <a:r>
              <a:rPr lang="fr-FR" dirty="0"/>
              <a:t>On définit un algorithme dépendant de paramètres. </a:t>
            </a:r>
          </a:p>
          <a:p>
            <a:pPr lvl="1"/>
            <a:r>
              <a:rPr lang="fr-FR" dirty="0"/>
              <a:t>On veut trouver les paramètres pour lesquels l’algorithme est bon sur les données d’apprentissage</a:t>
            </a:r>
          </a:p>
          <a:p>
            <a:pPr lvl="1"/>
            <a:r>
              <a:rPr lang="fr-FR" dirty="0"/>
              <a:t>On espère qu’il sera bon sur des données inconnues (généralisation)</a:t>
            </a:r>
          </a:p>
          <a:p>
            <a:r>
              <a:rPr lang="fr-FR" dirty="0"/>
              <a:t>L’algorithme modélise la fonction entrée </a:t>
            </a:r>
            <a:r>
              <a:rPr lang="fr-FR" dirty="0">
                <a:sym typeface="Wingdings" panose="05000000000000000000" pitchFamily="2" charset="2"/>
              </a:rPr>
              <a:t> sortie,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que l’on ne connait pas</a:t>
            </a:r>
          </a:p>
          <a:p>
            <a:r>
              <a:rPr lang="fr-FR" dirty="0">
                <a:sym typeface="Wingdings" panose="05000000000000000000" pitchFamily="2" charset="2"/>
              </a:rPr>
              <a:t>On va </a:t>
            </a:r>
            <a:r>
              <a:rPr lang="fr-FR" i="1" dirty="0">
                <a:sym typeface="Wingdings" panose="05000000000000000000" pitchFamily="2" charset="2"/>
              </a:rPr>
              <a:t>entrainer </a:t>
            </a:r>
            <a:r>
              <a:rPr lang="fr-FR" dirty="0">
                <a:sym typeface="Wingdings" panose="05000000000000000000" pitchFamily="2" charset="2"/>
              </a:rPr>
              <a:t>l’algorithme :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Choix aléatoire d’un premier jeu de paramètres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Calcul de l’erreur commise sur les données d’apprentissage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Modification des paramètres du modèle pour réduire l’erreur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On recommence jusqu’à ce que l’erreur soit faible</a:t>
            </a:r>
            <a:endParaRPr lang="fr-FR" dirty="0"/>
          </a:p>
          <a:p>
            <a:pPr marL="168275" lvl="1" indent="0">
              <a:buNone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</p:spTree>
    <p:extLst>
      <p:ext uri="{BB962C8B-B14F-4D97-AF65-F5344CB8AC3E}">
        <p14:creationId xmlns:p14="http://schemas.microsoft.com/office/powerpoint/2010/main" val="184792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90" y="2092398"/>
            <a:ext cx="3767818" cy="2825864"/>
          </a:xfrm>
          <a:prstGeom prst="rect">
            <a:avLst/>
          </a:prstGeom>
        </p:spPr>
      </p:pic>
      <p:cxnSp>
        <p:nvCxnSpPr>
          <p:cNvPr id="6" name="Connecteur droit 5"/>
          <p:cNvCxnSpPr>
            <a:cxnSpLocks/>
            <a:endCxn id="7" idx="4"/>
          </p:cNvCxnSpPr>
          <p:nvPr/>
        </p:nvCxnSpPr>
        <p:spPr>
          <a:xfrm flipV="1">
            <a:off x="2924110" y="3659366"/>
            <a:ext cx="0" cy="967148"/>
          </a:xfrm>
          <a:prstGeom prst="line">
            <a:avLst/>
          </a:prstGeom>
          <a:ln w="9525" cmpd="sng">
            <a:solidFill>
              <a:srgbClr val="00B05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878693" y="3567522"/>
            <a:ext cx="90834" cy="9184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11" y="2092399"/>
            <a:ext cx="3789013" cy="2841760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6060851" y="3223428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7373168" y="2855360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8078018" y="3959377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849656" y="4106310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505936" y="4777261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Régression : approximation des valeurs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084811" y="4774832"/>
            <a:ext cx="401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Classification : approximation de la frontière</a:t>
            </a: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1870430" y="3498891"/>
            <a:ext cx="417839" cy="1103134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2288269" y="3314509"/>
            <a:ext cx="279697" cy="184382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2567967" y="3314509"/>
            <a:ext cx="1039445" cy="882882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3607412" y="4099871"/>
            <a:ext cx="351694" cy="9752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3959106" y="2524410"/>
            <a:ext cx="584540" cy="157176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7791956" y="2530850"/>
            <a:ext cx="521404" cy="154106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7385656" y="4056898"/>
            <a:ext cx="406300" cy="112533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 flipV="1">
            <a:off x="6593430" y="3331092"/>
            <a:ext cx="791926" cy="837818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6182939" y="3324017"/>
            <a:ext cx="410491" cy="14149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5748605" y="3338166"/>
            <a:ext cx="434334" cy="1294082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1539823"/>
          </a:xfrm>
        </p:spPr>
        <p:txBody>
          <a:bodyPr/>
          <a:lstStyle/>
          <a:p>
            <a:r>
              <a:rPr lang="fr-FR" dirty="0"/>
              <a:t>Il faut :</a:t>
            </a:r>
          </a:p>
          <a:p>
            <a:pPr lvl="1"/>
            <a:r>
              <a:rPr lang="fr-FR" dirty="0"/>
              <a:t>un type d’algorithmes capable d’approximer n’importe quelle fonction</a:t>
            </a:r>
          </a:p>
          <a:p>
            <a:pPr lvl="1"/>
            <a:r>
              <a:rPr lang="fr-FR" dirty="0"/>
              <a:t>être capable de savoir comment modifier les paramètres pour réduire l’erreur</a:t>
            </a:r>
          </a:p>
          <a:p>
            <a:r>
              <a:rPr lang="fr-FR" dirty="0"/>
              <a:t>Le mouton à cinq pattes : les réseaux de neurones</a:t>
            </a:r>
          </a:p>
          <a:p>
            <a:pPr marL="168275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Approximation par des lignes droites. Plus le problème est complexe, plus il faudra de neurones.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2228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5460867" cy="3848101"/>
          </a:xfrm>
        </p:spPr>
        <p:txBody>
          <a:bodyPr/>
          <a:lstStyle/>
          <a:p>
            <a:r>
              <a:rPr lang="fr-FR" dirty="0"/>
              <a:t>Qu’est-ce qu’un neurone 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réseaux de neurones</a:t>
            </a:r>
          </a:p>
        </p:txBody>
      </p:sp>
      <p:sp>
        <p:nvSpPr>
          <p:cNvPr id="4" name="Ellipse 3"/>
          <p:cNvSpPr/>
          <p:nvPr/>
        </p:nvSpPr>
        <p:spPr>
          <a:xfrm>
            <a:off x="2468016" y="2344617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solidFill>
                  <a:schemeClr val="tx1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5" name="Ellipse 4"/>
          <p:cNvSpPr/>
          <p:nvPr/>
        </p:nvSpPr>
        <p:spPr>
          <a:xfrm>
            <a:off x="1682570" y="1754556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a1</a:t>
            </a:r>
          </a:p>
        </p:txBody>
      </p:sp>
      <p:sp>
        <p:nvSpPr>
          <p:cNvPr id="9" name="Ellipse 8"/>
          <p:cNvSpPr/>
          <p:nvPr/>
        </p:nvSpPr>
        <p:spPr>
          <a:xfrm>
            <a:off x="1682570" y="2344617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a2</a:t>
            </a:r>
          </a:p>
        </p:txBody>
      </p:sp>
      <p:sp>
        <p:nvSpPr>
          <p:cNvPr id="10" name="Ellipse 9"/>
          <p:cNvSpPr/>
          <p:nvPr/>
        </p:nvSpPr>
        <p:spPr>
          <a:xfrm>
            <a:off x="1682570" y="2930770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a3</a:t>
            </a:r>
          </a:p>
        </p:txBody>
      </p:sp>
      <p:cxnSp>
        <p:nvCxnSpPr>
          <p:cNvPr id="12" name="Connecteur droit avec flèche 11"/>
          <p:cNvCxnSpPr>
            <a:stCxn id="5" idx="5"/>
            <a:endCxn id="4" idx="1"/>
          </p:cNvCxnSpPr>
          <p:nvPr/>
        </p:nvCxnSpPr>
        <p:spPr>
          <a:xfrm>
            <a:off x="2036125" y="2094769"/>
            <a:ext cx="492551" cy="30821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9" idx="6"/>
            <a:endCxn id="4" idx="2"/>
          </p:cNvCxnSpPr>
          <p:nvPr/>
        </p:nvCxnSpPr>
        <p:spPr>
          <a:xfrm>
            <a:off x="2096785" y="2543909"/>
            <a:ext cx="371231" cy="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0" idx="6"/>
            <a:endCxn id="4" idx="3"/>
          </p:cNvCxnSpPr>
          <p:nvPr/>
        </p:nvCxnSpPr>
        <p:spPr>
          <a:xfrm flipV="1">
            <a:off x="2096785" y="2684830"/>
            <a:ext cx="431891" cy="445232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endCxn id="5" idx="2"/>
          </p:cNvCxnSpPr>
          <p:nvPr/>
        </p:nvCxnSpPr>
        <p:spPr>
          <a:xfrm>
            <a:off x="1389493" y="1953848"/>
            <a:ext cx="293077" cy="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1389493" y="2543909"/>
            <a:ext cx="293077" cy="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endCxn id="10" idx="2"/>
          </p:cNvCxnSpPr>
          <p:nvPr/>
        </p:nvCxnSpPr>
        <p:spPr>
          <a:xfrm>
            <a:off x="1389493" y="3130062"/>
            <a:ext cx="293077" cy="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2468016" y="1754558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24" name="Connecteur droit avec flèche 23"/>
          <p:cNvCxnSpPr>
            <a:stCxn id="23" idx="4"/>
            <a:endCxn id="4" idx="0"/>
          </p:cNvCxnSpPr>
          <p:nvPr/>
        </p:nvCxnSpPr>
        <p:spPr>
          <a:xfrm>
            <a:off x="2675124" y="2153142"/>
            <a:ext cx="0" cy="191475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975279" y="1750649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e1</a:t>
            </a:r>
          </a:p>
        </p:txBody>
      </p:sp>
      <p:sp>
        <p:nvSpPr>
          <p:cNvPr id="29" name="Ellipse 28"/>
          <p:cNvSpPr/>
          <p:nvPr/>
        </p:nvSpPr>
        <p:spPr>
          <a:xfrm>
            <a:off x="975278" y="2348525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e2</a:t>
            </a:r>
          </a:p>
        </p:txBody>
      </p:sp>
      <p:sp>
        <p:nvSpPr>
          <p:cNvPr id="30" name="Ellipse 29"/>
          <p:cNvSpPr/>
          <p:nvPr/>
        </p:nvSpPr>
        <p:spPr>
          <a:xfrm>
            <a:off x="975279" y="2926864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e3</a:t>
            </a:r>
          </a:p>
        </p:txBody>
      </p:sp>
      <p:sp>
        <p:nvSpPr>
          <p:cNvPr id="31" name="Ellipse 30"/>
          <p:cNvSpPr/>
          <p:nvPr/>
        </p:nvSpPr>
        <p:spPr>
          <a:xfrm>
            <a:off x="3175307" y="2344026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2" name="Connecteur droit avec flèche 31"/>
          <p:cNvCxnSpPr>
            <a:endCxn id="31" idx="2"/>
          </p:cNvCxnSpPr>
          <p:nvPr/>
        </p:nvCxnSpPr>
        <p:spPr>
          <a:xfrm flipV="1">
            <a:off x="2882231" y="2543318"/>
            <a:ext cx="293076" cy="59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3589522" y="2543909"/>
            <a:ext cx="293076" cy="59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3882598" y="2344026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cxnSp>
        <p:nvCxnSpPr>
          <p:cNvPr id="37" name="Connecteur droit 36"/>
          <p:cNvCxnSpPr/>
          <p:nvPr/>
        </p:nvCxnSpPr>
        <p:spPr>
          <a:xfrm>
            <a:off x="3253462" y="2610339"/>
            <a:ext cx="128952" cy="1"/>
          </a:xfrm>
          <a:prstGeom prst="line">
            <a:avLst/>
          </a:prstGeom>
          <a:ln w="9525" cmpd="sng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V="1">
            <a:off x="3382414" y="2467342"/>
            <a:ext cx="108135" cy="142997"/>
          </a:xfrm>
          <a:prstGeom prst="line">
            <a:avLst/>
          </a:prstGeom>
          <a:ln w="9525" cmpd="sng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82385" y="3851389"/>
                <a:ext cx="3548664" cy="30777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400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1∗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1 + 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2 + 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3∗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3 + 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385" y="3851389"/>
                <a:ext cx="3548664" cy="307777"/>
              </a:xfrm>
              <a:prstGeom prst="rect">
                <a:avLst/>
              </a:prstGeom>
              <a:blipFill>
                <a:blip r:embed="rId3"/>
                <a:stretch>
                  <a:fillRect b="-961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ZoneTexte 41"/>
          <p:cNvSpPr txBox="1"/>
          <p:nvPr/>
        </p:nvSpPr>
        <p:spPr>
          <a:xfrm>
            <a:off x="1715451" y="1130482"/>
            <a:ext cx="1194558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paramètres</a:t>
            </a:r>
          </a:p>
        </p:txBody>
      </p:sp>
      <p:cxnSp>
        <p:nvCxnSpPr>
          <p:cNvPr id="44" name="Connecteur droit avec flèche 43"/>
          <p:cNvCxnSpPr>
            <a:endCxn id="5" idx="6"/>
          </p:cNvCxnSpPr>
          <p:nvPr/>
        </p:nvCxnSpPr>
        <p:spPr>
          <a:xfrm flipH="1">
            <a:off x="2096785" y="1467511"/>
            <a:ext cx="300893" cy="486337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endCxn id="23" idx="0"/>
          </p:cNvCxnSpPr>
          <p:nvPr/>
        </p:nvCxnSpPr>
        <p:spPr>
          <a:xfrm>
            <a:off x="2397678" y="1480283"/>
            <a:ext cx="277446" cy="274275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endCxn id="9" idx="7"/>
          </p:cNvCxnSpPr>
          <p:nvPr/>
        </p:nvCxnSpPr>
        <p:spPr>
          <a:xfrm flipH="1">
            <a:off x="2036125" y="1487113"/>
            <a:ext cx="361553" cy="915875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endCxn id="10" idx="7"/>
          </p:cNvCxnSpPr>
          <p:nvPr/>
        </p:nvCxnSpPr>
        <p:spPr>
          <a:xfrm flipH="1">
            <a:off x="2036125" y="1506526"/>
            <a:ext cx="345923" cy="1482615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3354445" y="1637273"/>
            <a:ext cx="1074333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Activation</a:t>
            </a:r>
          </a:p>
        </p:txBody>
      </p:sp>
      <p:cxnSp>
        <p:nvCxnSpPr>
          <p:cNvPr id="53" name="Connecteur droit avec flèche 52"/>
          <p:cNvCxnSpPr>
            <a:endCxn id="31" idx="0"/>
          </p:cNvCxnSpPr>
          <p:nvPr/>
        </p:nvCxnSpPr>
        <p:spPr>
          <a:xfrm flipH="1">
            <a:off x="3382415" y="1953848"/>
            <a:ext cx="296986" cy="390178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1365733" y="1448060"/>
            <a:ext cx="2298370" cy="2174265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4860988" y="666750"/>
                <a:ext cx="4140877" cy="3631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1∗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 + 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2∗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 + 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3∗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 + </m:t>
                    </m:r>
                    <m:r>
                      <a:rPr lang="fr-FR" b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b="1" dirty="0">
                    <a:solidFill>
                      <a:schemeClr val="bg2"/>
                    </a:solidFill>
                  </a:rPr>
                  <a:t> </a:t>
                </a:r>
              </a:p>
              <a:p>
                <a:r>
                  <a:rPr lang="fr-FR" b="1" dirty="0">
                    <a:solidFill>
                      <a:schemeClr val="bg2"/>
                    </a:solidFill>
                  </a:rPr>
                  <a:t>est une équation de droite/plan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1, </m:t>
                    </m:r>
                    <m:r>
                      <a:rPr lang="fr-F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fr-F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fr-FR" dirty="0">
                    <a:solidFill>
                      <a:schemeClr val="bg2"/>
                    </a:solidFill>
                  </a:rPr>
                  <a:t> donnent la pente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>
                    <a:solidFill>
                      <a:schemeClr val="bg2"/>
                    </a:solidFill>
                  </a:rPr>
                  <a:t> décale le plan (biais)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2"/>
                  </a:solidFill>
                </a:endParaRPr>
              </a:p>
              <a:p>
                <a:r>
                  <a:rPr lang="fr-FR" dirty="0">
                    <a:solidFill>
                      <a:schemeClr val="bg2"/>
                    </a:solidFill>
                  </a:rPr>
                  <a:t>La fonction d’activation permet de</a:t>
                </a:r>
              </a:p>
              <a:p>
                <a:r>
                  <a:rPr lang="fr-FR" dirty="0">
                    <a:solidFill>
                      <a:schemeClr val="bg2"/>
                    </a:solidFill>
                  </a:rPr>
                  <a:t>ne choisir qu’une portion de la </a:t>
                </a:r>
              </a:p>
              <a:p>
                <a:r>
                  <a:rPr lang="fr-FR" dirty="0">
                    <a:solidFill>
                      <a:schemeClr val="bg2"/>
                    </a:solidFill>
                  </a:rPr>
                  <a:t>droite/plan et pouvoir faire une </a:t>
                </a:r>
              </a:p>
              <a:p>
                <a:r>
                  <a:rPr lang="fr-FR" dirty="0">
                    <a:solidFill>
                      <a:schemeClr val="bg2"/>
                    </a:solidFill>
                  </a:rPr>
                  <a:t>approximation par segments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2"/>
                  </a:solidFill>
                </a:endParaRPr>
              </a:p>
              <a:p>
                <a:endParaRPr lang="fr-FR" dirty="0">
                  <a:solidFill>
                    <a:schemeClr val="bg2"/>
                  </a:solidFill>
                </a:endParaRPr>
              </a:p>
              <a:p>
                <a:endParaRPr lang="fr-FR" b="1" dirty="0">
                  <a:solidFill>
                    <a:schemeClr val="bg2"/>
                  </a:solidFill>
                </a:endParaRPr>
              </a:p>
              <a:p>
                <a:endParaRPr lang="fr-FR" sz="1400" dirty="0" err="1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88" y="666750"/>
                <a:ext cx="4140877" cy="3631763"/>
              </a:xfrm>
              <a:prstGeom prst="rect">
                <a:avLst/>
              </a:prstGeom>
              <a:blipFill>
                <a:blip r:embed="rId4"/>
                <a:stretch>
                  <a:fillRect l="-1176" r="-2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89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4259419"/>
          </a:xfrm>
        </p:spPr>
        <p:txBody>
          <a:bodyPr/>
          <a:lstStyle/>
          <a:p>
            <a:r>
              <a:rPr lang="fr-FR" dirty="0"/>
              <a:t>Qu’est-ce qu’un réseau de neurones 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réseaux de neurones</a:t>
            </a:r>
          </a:p>
        </p:txBody>
      </p:sp>
      <p:sp>
        <p:nvSpPr>
          <p:cNvPr id="5" name="Ellipse 4"/>
          <p:cNvSpPr/>
          <p:nvPr/>
        </p:nvSpPr>
        <p:spPr>
          <a:xfrm>
            <a:off x="3239483" y="1692036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239483" y="2282097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239483" y="2868250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27" idx="6"/>
            <a:endCxn id="5" idx="2"/>
          </p:cNvCxnSpPr>
          <p:nvPr/>
        </p:nvCxnSpPr>
        <p:spPr>
          <a:xfrm>
            <a:off x="2532192" y="1887421"/>
            <a:ext cx="707291" cy="3907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29" idx="6"/>
          </p:cNvCxnSpPr>
          <p:nvPr/>
        </p:nvCxnSpPr>
        <p:spPr>
          <a:xfrm flipV="1">
            <a:off x="2532191" y="2481389"/>
            <a:ext cx="707292" cy="3908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30" idx="6"/>
            <a:endCxn id="10" idx="2"/>
          </p:cNvCxnSpPr>
          <p:nvPr/>
        </p:nvCxnSpPr>
        <p:spPr>
          <a:xfrm>
            <a:off x="2532192" y="3063636"/>
            <a:ext cx="707291" cy="3906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2117977" y="1688129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e1</a:t>
            </a:r>
          </a:p>
        </p:txBody>
      </p:sp>
      <p:sp>
        <p:nvSpPr>
          <p:cNvPr id="29" name="Ellipse 28"/>
          <p:cNvSpPr/>
          <p:nvPr/>
        </p:nvSpPr>
        <p:spPr>
          <a:xfrm>
            <a:off x="2117976" y="2286005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e2</a:t>
            </a:r>
          </a:p>
        </p:txBody>
      </p:sp>
      <p:sp>
        <p:nvSpPr>
          <p:cNvPr id="30" name="Ellipse 29"/>
          <p:cNvSpPr/>
          <p:nvPr/>
        </p:nvSpPr>
        <p:spPr>
          <a:xfrm>
            <a:off x="2117977" y="2864344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e3</a:t>
            </a:r>
          </a:p>
        </p:txBody>
      </p:sp>
      <p:cxnSp>
        <p:nvCxnSpPr>
          <p:cNvPr id="33" name="Connecteur droit avec flèche 32"/>
          <p:cNvCxnSpPr>
            <a:stCxn id="27" idx="6"/>
          </p:cNvCxnSpPr>
          <p:nvPr/>
        </p:nvCxnSpPr>
        <p:spPr>
          <a:xfrm>
            <a:off x="2532192" y="1887421"/>
            <a:ext cx="691570" cy="574672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29" idx="6"/>
          </p:cNvCxnSpPr>
          <p:nvPr/>
        </p:nvCxnSpPr>
        <p:spPr>
          <a:xfrm>
            <a:off x="2532191" y="2485297"/>
            <a:ext cx="699295" cy="57467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7" idx="6"/>
            <a:endCxn id="10" idx="2"/>
          </p:cNvCxnSpPr>
          <p:nvPr/>
        </p:nvCxnSpPr>
        <p:spPr>
          <a:xfrm>
            <a:off x="2532192" y="1887421"/>
            <a:ext cx="707291" cy="118012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30" idx="6"/>
            <a:endCxn id="5" idx="2"/>
          </p:cNvCxnSpPr>
          <p:nvPr/>
        </p:nvCxnSpPr>
        <p:spPr>
          <a:xfrm flipV="1">
            <a:off x="2532192" y="1891328"/>
            <a:ext cx="707291" cy="1172308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30" idx="6"/>
            <a:endCxn id="9" idx="2"/>
          </p:cNvCxnSpPr>
          <p:nvPr/>
        </p:nvCxnSpPr>
        <p:spPr>
          <a:xfrm flipV="1">
            <a:off x="2532192" y="2481389"/>
            <a:ext cx="707291" cy="582247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stCxn id="29" idx="6"/>
            <a:endCxn id="5" idx="2"/>
          </p:cNvCxnSpPr>
          <p:nvPr/>
        </p:nvCxnSpPr>
        <p:spPr>
          <a:xfrm flipV="1">
            <a:off x="2532191" y="1891328"/>
            <a:ext cx="707292" cy="59396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6254170" y="2286005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5468724" y="1695944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5468724" y="2286005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5468724" y="2872158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9" name="Connecteur droit avec flèche 58"/>
          <p:cNvCxnSpPr>
            <a:stCxn id="56" idx="5"/>
            <a:endCxn id="55" idx="1"/>
          </p:cNvCxnSpPr>
          <p:nvPr/>
        </p:nvCxnSpPr>
        <p:spPr>
          <a:xfrm>
            <a:off x="5822279" y="2036157"/>
            <a:ext cx="492551" cy="30821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6"/>
            <a:endCxn id="55" idx="2"/>
          </p:cNvCxnSpPr>
          <p:nvPr/>
        </p:nvCxnSpPr>
        <p:spPr>
          <a:xfrm>
            <a:off x="5882939" y="2485297"/>
            <a:ext cx="371231" cy="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8" idx="6"/>
            <a:endCxn id="55" idx="3"/>
          </p:cNvCxnSpPr>
          <p:nvPr/>
        </p:nvCxnSpPr>
        <p:spPr>
          <a:xfrm flipV="1">
            <a:off x="5882939" y="2626218"/>
            <a:ext cx="431891" cy="445232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6668385" y="2484706"/>
            <a:ext cx="293076" cy="59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6875492" y="2266709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85" name="Ellipse 84"/>
          <p:cNvSpPr/>
          <p:nvPr/>
        </p:nvSpPr>
        <p:spPr>
          <a:xfrm>
            <a:off x="4364901" y="1692036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" name="Ellipse 85"/>
          <p:cNvSpPr/>
          <p:nvPr/>
        </p:nvSpPr>
        <p:spPr>
          <a:xfrm>
            <a:off x="4364901" y="2282097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4364901" y="2868250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88" name="Connecteur droit avec flèche 87"/>
          <p:cNvCxnSpPr/>
          <p:nvPr/>
        </p:nvCxnSpPr>
        <p:spPr>
          <a:xfrm>
            <a:off x="4767386" y="1887421"/>
            <a:ext cx="707291" cy="3907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 flipV="1">
            <a:off x="4767385" y="2481389"/>
            <a:ext cx="707292" cy="3908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>
            <a:off x="4767386" y="3063636"/>
            <a:ext cx="707291" cy="3906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/>
          <p:nvPr/>
        </p:nvCxnSpPr>
        <p:spPr>
          <a:xfrm>
            <a:off x="4767386" y="1887421"/>
            <a:ext cx="691570" cy="574672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4767385" y="2485297"/>
            <a:ext cx="699295" cy="57467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4767386" y="1887421"/>
            <a:ext cx="707291" cy="118012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V="1">
            <a:off x="4767386" y="1891328"/>
            <a:ext cx="707291" cy="1172308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 flipV="1">
            <a:off x="4767386" y="2481389"/>
            <a:ext cx="707291" cy="582247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V="1">
            <a:off x="4767385" y="1891328"/>
            <a:ext cx="707292" cy="59396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/>
          <p:nvPr/>
        </p:nvCxnSpPr>
        <p:spPr>
          <a:xfrm>
            <a:off x="3661517" y="1891330"/>
            <a:ext cx="707291" cy="3907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 flipV="1">
            <a:off x="3661516" y="2485298"/>
            <a:ext cx="707292" cy="3908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/>
          <p:nvPr/>
        </p:nvCxnSpPr>
        <p:spPr>
          <a:xfrm>
            <a:off x="3661517" y="3067545"/>
            <a:ext cx="707291" cy="3906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3661517" y="1891330"/>
            <a:ext cx="691570" cy="574672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>
            <a:off x="3661516" y="2489206"/>
            <a:ext cx="699295" cy="57467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>
            <a:off x="3661517" y="1891330"/>
            <a:ext cx="707291" cy="118012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/>
          <p:nvPr/>
        </p:nvCxnSpPr>
        <p:spPr>
          <a:xfrm flipV="1">
            <a:off x="3661517" y="1895237"/>
            <a:ext cx="707291" cy="1172308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 flipV="1">
            <a:off x="3661517" y="2485298"/>
            <a:ext cx="707291" cy="582247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/>
          <p:nvPr/>
        </p:nvCxnSpPr>
        <p:spPr>
          <a:xfrm flipV="1">
            <a:off x="3661516" y="1895237"/>
            <a:ext cx="707292" cy="59396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Ellipse 108"/>
          <p:cNvSpPr/>
          <p:nvPr/>
        </p:nvSpPr>
        <p:spPr>
          <a:xfrm>
            <a:off x="4368811" y="1094170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10" name="Connecteur droit avec flèche 109"/>
          <p:cNvCxnSpPr>
            <a:stCxn id="5" idx="6"/>
            <a:endCxn id="109" idx="2"/>
          </p:cNvCxnSpPr>
          <p:nvPr/>
        </p:nvCxnSpPr>
        <p:spPr>
          <a:xfrm flipV="1">
            <a:off x="3653698" y="1293462"/>
            <a:ext cx="715113" cy="597866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>
            <a:stCxn id="109" idx="6"/>
            <a:endCxn id="56" idx="2"/>
          </p:cNvCxnSpPr>
          <p:nvPr/>
        </p:nvCxnSpPr>
        <p:spPr>
          <a:xfrm>
            <a:off x="4783026" y="1293462"/>
            <a:ext cx="685698" cy="601774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>
            <a:stCxn id="109" idx="6"/>
            <a:endCxn id="57" idx="2"/>
          </p:cNvCxnSpPr>
          <p:nvPr/>
        </p:nvCxnSpPr>
        <p:spPr>
          <a:xfrm>
            <a:off x="4783026" y="1293462"/>
            <a:ext cx="685698" cy="1191835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>
            <a:stCxn id="109" idx="6"/>
            <a:endCxn id="58" idx="2"/>
          </p:cNvCxnSpPr>
          <p:nvPr/>
        </p:nvCxnSpPr>
        <p:spPr>
          <a:xfrm>
            <a:off x="4783026" y="1293462"/>
            <a:ext cx="685698" cy="1777988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>
            <a:stCxn id="9" idx="6"/>
            <a:endCxn id="109" idx="2"/>
          </p:cNvCxnSpPr>
          <p:nvPr/>
        </p:nvCxnSpPr>
        <p:spPr>
          <a:xfrm flipV="1">
            <a:off x="3653698" y="1293462"/>
            <a:ext cx="715113" cy="1187927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/>
          <p:cNvCxnSpPr>
            <a:stCxn id="10" idx="6"/>
            <a:endCxn id="109" idx="2"/>
          </p:cNvCxnSpPr>
          <p:nvPr/>
        </p:nvCxnSpPr>
        <p:spPr>
          <a:xfrm flipV="1">
            <a:off x="3653698" y="1293462"/>
            <a:ext cx="715113" cy="177408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Ellipse 129"/>
          <p:cNvSpPr/>
          <p:nvPr/>
        </p:nvSpPr>
        <p:spPr>
          <a:xfrm>
            <a:off x="4360811" y="3454403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31" name="Connecteur droit avec flèche 130"/>
          <p:cNvCxnSpPr>
            <a:stCxn id="10" idx="6"/>
            <a:endCxn id="130" idx="2"/>
          </p:cNvCxnSpPr>
          <p:nvPr/>
        </p:nvCxnSpPr>
        <p:spPr>
          <a:xfrm>
            <a:off x="3653698" y="3067542"/>
            <a:ext cx="707113" cy="586153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>
            <a:stCxn id="9" idx="6"/>
            <a:endCxn id="130" idx="2"/>
          </p:cNvCxnSpPr>
          <p:nvPr/>
        </p:nvCxnSpPr>
        <p:spPr>
          <a:xfrm>
            <a:off x="3653698" y="2481389"/>
            <a:ext cx="707113" cy="1172306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136"/>
          <p:cNvCxnSpPr>
            <a:stCxn id="5" idx="6"/>
            <a:endCxn id="130" idx="2"/>
          </p:cNvCxnSpPr>
          <p:nvPr/>
        </p:nvCxnSpPr>
        <p:spPr>
          <a:xfrm>
            <a:off x="3653698" y="1891328"/>
            <a:ext cx="707113" cy="1762367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>
            <a:stCxn id="130" idx="6"/>
            <a:endCxn id="58" idx="2"/>
          </p:cNvCxnSpPr>
          <p:nvPr/>
        </p:nvCxnSpPr>
        <p:spPr>
          <a:xfrm flipV="1">
            <a:off x="4775026" y="3071450"/>
            <a:ext cx="693698" cy="582245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>
            <a:stCxn id="130" idx="6"/>
            <a:endCxn id="57" idx="2"/>
          </p:cNvCxnSpPr>
          <p:nvPr/>
        </p:nvCxnSpPr>
        <p:spPr>
          <a:xfrm flipV="1">
            <a:off x="4775026" y="2485297"/>
            <a:ext cx="693698" cy="1168398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>
            <a:stCxn id="130" idx="6"/>
            <a:endCxn id="56" idx="2"/>
          </p:cNvCxnSpPr>
          <p:nvPr/>
        </p:nvCxnSpPr>
        <p:spPr>
          <a:xfrm flipV="1">
            <a:off x="4775026" y="1895236"/>
            <a:ext cx="693698" cy="175845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4113407" y="4085958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Couches cachées</a:t>
            </a:r>
          </a:p>
        </p:txBody>
      </p:sp>
      <p:sp>
        <p:nvSpPr>
          <p:cNvPr id="168" name="ZoneTexte 167"/>
          <p:cNvSpPr txBox="1"/>
          <p:nvPr/>
        </p:nvSpPr>
        <p:spPr>
          <a:xfrm>
            <a:off x="6254170" y="4085958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Dernière couche</a:t>
            </a:r>
          </a:p>
        </p:txBody>
      </p:sp>
      <p:sp>
        <p:nvSpPr>
          <p:cNvPr id="169" name="ZoneTexte 168"/>
          <p:cNvSpPr txBox="1"/>
          <p:nvPr/>
        </p:nvSpPr>
        <p:spPr>
          <a:xfrm>
            <a:off x="2279836" y="4084469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Première couche</a:t>
            </a:r>
          </a:p>
        </p:txBody>
      </p:sp>
      <p:cxnSp>
        <p:nvCxnSpPr>
          <p:cNvPr id="171" name="Connecteur droit avec flèche 170"/>
          <p:cNvCxnSpPr>
            <a:stCxn id="169" idx="0"/>
          </p:cNvCxnSpPr>
          <p:nvPr/>
        </p:nvCxnSpPr>
        <p:spPr>
          <a:xfrm flipV="1">
            <a:off x="3123176" y="3360618"/>
            <a:ext cx="253070" cy="723851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droit avec flèche 172"/>
          <p:cNvCxnSpPr>
            <a:stCxn id="167" idx="0"/>
          </p:cNvCxnSpPr>
          <p:nvPr/>
        </p:nvCxnSpPr>
        <p:spPr>
          <a:xfrm flipH="1" flipV="1">
            <a:off x="4783026" y="3915508"/>
            <a:ext cx="221811" cy="170450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avec flèche 174"/>
          <p:cNvCxnSpPr>
            <a:stCxn id="167" idx="0"/>
          </p:cNvCxnSpPr>
          <p:nvPr/>
        </p:nvCxnSpPr>
        <p:spPr>
          <a:xfrm flipV="1">
            <a:off x="5004837" y="3462209"/>
            <a:ext cx="606609" cy="623749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/>
          <p:cNvCxnSpPr>
            <a:stCxn id="168" idx="0"/>
          </p:cNvCxnSpPr>
          <p:nvPr/>
        </p:nvCxnSpPr>
        <p:spPr>
          <a:xfrm flipH="1" flipV="1">
            <a:off x="6565886" y="2947144"/>
            <a:ext cx="515594" cy="1138814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753649" y="4578093"/>
            <a:ext cx="769794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Avec suffisamment de neurones, un réseau peut approximer n’importe quelle fonction</a:t>
            </a:r>
          </a:p>
        </p:txBody>
      </p:sp>
    </p:spTree>
    <p:extLst>
      <p:ext uri="{BB962C8B-B14F-4D97-AF65-F5344CB8AC3E}">
        <p14:creationId xmlns:p14="http://schemas.microsoft.com/office/powerpoint/2010/main" val="272082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689223"/>
          </a:xfrm>
        </p:spPr>
        <p:txBody>
          <a:bodyPr/>
          <a:lstStyle/>
          <a:p>
            <a:r>
              <a:rPr lang="fr-FR" dirty="0"/>
              <a:t>Exemple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1600" dirty="0"/>
              <a:t>La fonction d’activation est nécessaire pour permettre un découpage en segments</a:t>
            </a:r>
          </a:p>
          <a:p>
            <a:r>
              <a:rPr lang="fr-FR" sz="1600" dirty="0"/>
              <a:t>Le poids des neurones donne la pente et la décomposition en segments</a:t>
            </a:r>
          </a:p>
          <a:p>
            <a:r>
              <a:rPr lang="fr-FR" sz="1600" dirty="0"/>
              <a:t>Régression : pas de fonction d’activation sur le dernier neurone.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réseaux de neurones</a:t>
            </a:r>
          </a:p>
        </p:txBody>
      </p:sp>
      <p:sp>
        <p:nvSpPr>
          <p:cNvPr id="55" name="Ellipse 54"/>
          <p:cNvSpPr/>
          <p:nvPr/>
        </p:nvSpPr>
        <p:spPr>
          <a:xfrm>
            <a:off x="7257082" y="1861929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471636" y="1271868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6471636" y="1861929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6471636" y="2448082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9" name="Connecteur droit avec flèche 58"/>
          <p:cNvCxnSpPr>
            <a:stCxn id="56" idx="6"/>
            <a:endCxn id="55" idx="2"/>
          </p:cNvCxnSpPr>
          <p:nvPr/>
        </p:nvCxnSpPr>
        <p:spPr>
          <a:xfrm>
            <a:off x="6885851" y="1471160"/>
            <a:ext cx="371231" cy="59006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6"/>
            <a:endCxn id="55" idx="2"/>
          </p:cNvCxnSpPr>
          <p:nvPr/>
        </p:nvCxnSpPr>
        <p:spPr>
          <a:xfrm>
            <a:off x="6885851" y="2061221"/>
            <a:ext cx="371231" cy="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8" idx="6"/>
            <a:endCxn id="55" idx="2"/>
          </p:cNvCxnSpPr>
          <p:nvPr/>
        </p:nvCxnSpPr>
        <p:spPr>
          <a:xfrm flipV="1">
            <a:off x="6885851" y="2061221"/>
            <a:ext cx="371231" cy="586153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7671297" y="2060630"/>
            <a:ext cx="293076" cy="59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7878404" y="1842633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70" name="Ellipse 69"/>
          <p:cNvSpPr/>
          <p:nvPr/>
        </p:nvSpPr>
        <p:spPr>
          <a:xfrm>
            <a:off x="6471635" y="685720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6471636" y="3034235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2" name="Connecteur droit avec flèche 71"/>
          <p:cNvCxnSpPr>
            <a:stCxn id="70" idx="6"/>
            <a:endCxn id="55" idx="2"/>
          </p:cNvCxnSpPr>
          <p:nvPr/>
        </p:nvCxnSpPr>
        <p:spPr>
          <a:xfrm>
            <a:off x="6885850" y="885012"/>
            <a:ext cx="371232" cy="117620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55" idx="2"/>
          </p:cNvCxnSpPr>
          <p:nvPr/>
        </p:nvCxnSpPr>
        <p:spPr>
          <a:xfrm flipV="1">
            <a:off x="6883804" y="2061221"/>
            <a:ext cx="373278" cy="1172555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686190" y="1861929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e</a:t>
            </a:r>
          </a:p>
        </p:txBody>
      </p:sp>
      <p:cxnSp>
        <p:nvCxnSpPr>
          <p:cNvPr id="80" name="Connecteur droit avec flèche 79"/>
          <p:cNvCxnSpPr>
            <a:stCxn id="79" idx="6"/>
            <a:endCxn id="70" idx="2"/>
          </p:cNvCxnSpPr>
          <p:nvPr/>
        </p:nvCxnSpPr>
        <p:spPr>
          <a:xfrm flipV="1">
            <a:off x="6100405" y="885012"/>
            <a:ext cx="371230" cy="117620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stCxn id="79" idx="6"/>
            <a:endCxn id="56" idx="2"/>
          </p:cNvCxnSpPr>
          <p:nvPr/>
        </p:nvCxnSpPr>
        <p:spPr>
          <a:xfrm flipV="1">
            <a:off x="6100405" y="1471160"/>
            <a:ext cx="371231" cy="59006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79" idx="6"/>
            <a:endCxn id="57" idx="2"/>
          </p:cNvCxnSpPr>
          <p:nvPr/>
        </p:nvCxnSpPr>
        <p:spPr>
          <a:xfrm>
            <a:off x="6100405" y="2061221"/>
            <a:ext cx="371231" cy="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>
            <a:stCxn id="79" idx="6"/>
            <a:endCxn id="58" idx="2"/>
          </p:cNvCxnSpPr>
          <p:nvPr/>
        </p:nvCxnSpPr>
        <p:spPr>
          <a:xfrm>
            <a:off x="6100405" y="2061221"/>
            <a:ext cx="371231" cy="586153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79" idx="6"/>
            <a:endCxn id="71" idx="2"/>
          </p:cNvCxnSpPr>
          <p:nvPr/>
        </p:nvCxnSpPr>
        <p:spPr>
          <a:xfrm>
            <a:off x="6100405" y="2061221"/>
            <a:ext cx="371231" cy="1172306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" name="Image 1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10" y="568865"/>
            <a:ext cx="3767818" cy="2825864"/>
          </a:xfrm>
          <a:prstGeom prst="rect">
            <a:avLst/>
          </a:prstGeom>
        </p:spPr>
      </p:pic>
      <p:sp>
        <p:nvSpPr>
          <p:cNvPr id="117" name="ZoneTexte 116"/>
          <p:cNvSpPr txBox="1"/>
          <p:nvPr/>
        </p:nvSpPr>
        <p:spPr>
          <a:xfrm>
            <a:off x="2367779" y="3340207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Approximation en 5 morceaux</a:t>
            </a:r>
          </a:p>
          <a:p>
            <a:r>
              <a:rPr lang="fr-FR" sz="1400" dirty="0">
                <a:sym typeface="Wingdings" panose="05000000000000000000" pitchFamily="2" charset="2"/>
              </a:rPr>
              <a:t> 5 neurones</a:t>
            </a:r>
            <a:endParaRPr lang="fr-FR" sz="1400" dirty="0"/>
          </a:p>
        </p:txBody>
      </p:sp>
      <p:cxnSp>
        <p:nvCxnSpPr>
          <p:cNvPr id="118" name="Connecteur droit 117"/>
          <p:cNvCxnSpPr/>
          <p:nvPr/>
        </p:nvCxnSpPr>
        <p:spPr>
          <a:xfrm flipV="1">
            <a:off x="2245350" y="1981797"/>
            <a:ext cx="417839" cy="1103134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 flipH="1">
            <a:off x="2663189" y="1797415"/>
            <a:ext cx="279697" cy="184382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/>
          <p:cNvCxnSpPr/>
          <p:nvPr/>
        </p:nvCxnSpPr>
        <p:spPr>
          <a:xfrm flipH="1" flipV="1">
            <a:off x="2942887" y="1797415"/>
            <a:ext cx="1039445" cy="882882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/>
          <p:nvPr/>
        </p:nvCxnSpPr>
        <p:spPr>
          <a:xfrm flipH="1">
            <a:off x="3982332" y="2582777"/>
            <a:ext cx="351694" cy="9752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 flipH="1">
            <a:off x="4334026" y="1007316"/>
            <a:ext cx="584540" cy="157176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H="1">
            <a:off x="2803037" y="885012"/>
            <a:ext cx="3786117" cy="1069529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2663189" y="1471160"/>
            <a:ext cx="3925965" cy="846792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H="1">
            <a:off x="3602114" y="2061221"/>
            <a:ext cx="2987040" cy="256731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H="1" flipV="1">
            <a:off x="4478414" y="2354297"/>
            <a:ext cx="2186940" cy="326000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H="1" flipV="1">
            <a:off x="4181234" y="2680297"/>
            <a:ext cx="2407920" cy="553230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83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réseaux de neurones</a:t>
            </a:r>
          </a:p>
        </p:txBody>
      </p:sp>
      <p:sp>
        <p:nvSpPr>
          <p:cNvPr id="55" name="Ellipse 54"/>
          <p:cNvSpPr/>
          <p:nvPr/>
        </p:nvSpPr>
        <p:spPr>
          <a:xfrm>
            <a:off x="6954428" y="2056656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6168982" y="1466595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6168982" y="2056656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6168982" y="2642809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9" name="Connecteur droit avec flèche 58"/>
          <p:cNvCxnSpPr>
            <a:stCxn id="56" idx="6"/>
            <a:endCxn id="55" idx="2"/>
          </p:cNvCxnSpPr>
          <p:nvPr/>
        </p:nvCxnSpPr>
        <p:spPr>
          <a:xfrm>
            <a:off x="6583197" y="1665887"/>
            <a:ext cx="371231" cy="59006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57" idx="6"/>
            <a:endCxn id="55" idx="2"/>
          </p:cNvCxnSpPr>
          <p:nvPr/>
        </p:nvCxnSpPr>
        <p:spPr>
          <a:xfrm>
            <a:off x="6583197" y="2255948"/>
            <a:ext cx="371231" cy="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8" idx="6"/>
            <a:endCxn id="55" idx="2"/>
          </p:cNvCxnSpPr>
          <p:nvPr/>
        </p:nvCxnSpPr>
        <p:spPr>
          <a:xfrm flipV="1">
            <a:off x="6583197" y="2255948"/>
            <a:ext cx="371231" cy="586153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7368643" y="2255357"/>
            <a:ext cx="293076" cy="59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Ellipse 62"/>
          <p:cNvSpPr/>
          <p:nvPr/>
        </p:nvSpPr>
        <p:spPr>
          <a:xfrm>
            <a:off x="7575750" y="2037360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70" name="Ellipse 69"/>
          <p:cNvSpPr/>
          <p:nvPr/>
        </p:nvSpPr>
        <p:spPr>
          <a:xfrm>
            <a:off x="6168981" y="880447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>
            <a:off x="6168982" y="3228962"/>
            <a:ext cx="414215" cy="398584"/>
          </a:xfrm>
          <a:prstGeom prst="ellipse">
            <a:avLst/>
          </a:prstGeom>
          <a:noFill/>
          <a:ln w="25400">
            <a:solidFill>
              <a:srgbClr val="309D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2" name="Connecteur droit avec flèche 71"/>
          <p:cNvCxnSpPr>
            <a:stCxn id="70" idx="6"/>
            <a:endCxn id="55" idx="2"/>
          </p:cNvCxnSpPr>
          <p:nvPr/>
        </p:nvCxnSpPr>
        <p:spPr>
          <a:xfrm>
            <a:off x="6583196" y="1079739"/>
            <a:ext cx="371232" cy="117620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endCxn id="55" idx="2"/>
          </p:cNvCxnSpPr>
          <p:nvPr/>
        </p:nvCxnSpPr>
        <p:spPr>
          <a:xfrm flipV="1">
            <a:off x="6581150" y="2255948"/>
            <a:ext cx="373278" cy="1172555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Ellipse 78"/>
          <p:cNvSpPr/>
          <p:nvPr/>
        </p:nvSpPr>
        <p:spPr>
          <a:xfrm>
            <a:off x="5388330" y="1621916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x</a:t>
            </a:r>
          </a:p>
        </p:txBody>
      </p:sp>
      <p:cxnSp>
        <p:nvCxnSpPr>
          <p:cNvPr id="80" name="Connecteur droit avec flèche 79"/>
          <p:cNvCxnSpPr>
            <a:stCxn id="79" idx="6"/>
            <a:endCxn id="70" idx="2"/>
          </p:cNvCxnSpPr>
          <p:nvPr/>
        </p:nvCxnSpPr>
        <p:spPr>
          <a:xfrm flipV="1">
            <a:off x="5802545" y="1079739"/>
            <a:ext cx="366436" cy="74146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stCxn id="79" idx="6"/>
            <a:endCxn id="56" idx="2"/>
          </p:cNvCxnSpPr>
          <p:nvPr/>
        </p:nvCxnSpPr>
        <p:spPr>
          <a:xfrm flipV="1">
            <a:off x="5802545" y="1665887"/>
            <a:ext cx="366437" cy="15532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79" idx="6"/>
            <a:endCxn id="57" idx="2"/>
          </p:cNvCxnSpPr>
          <p:nvPr/>
        </p:nvCxnSpPr>
        <p:spPr>
          <a:xfrm>
            <a:off x="5802545" y="1821208"/>
            <a:ext cx="366437" cy="43474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>
            <a:stCxn id="79" idx="6"/>
            <a:endCxn id="58" idx="2"/>
          </p:cNvCxnSpPr>
          <p:nvPr/>
        </p:nvCxnSpPr>
        <p:spPr>
          <a:xfrm>
            <a:off x="5802545" y="1821208"/>
            <a:ext cx="366437" cy="1020893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79" idx="6"/>
            <a:endCxn id="71" idx="2"/>
          </p:cNvCxnSpPr>
          <p:nvPr/>
        </p:nvCxnSpPr>
        <p:spPr>
          <a:xfrm>
            <a:off x="5802545" y="1821208"/>
            <a:ext cx="366437" cy="1607046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Imag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62" y="840711"/>
            <a:ext cx="3789013" cy="2841760"/>
          </a:xfrm>
          <a:prstGeom prst="rect">
            <a:avLst/>
          </a:prstGeom>
        </p:spPr>
      </p:pic>
      <p:sp>
        <p:nvSpPr>
          <p:cNvPr id="31" name="Ellipse 30"/>
          <p:cNvSpPr/>
          <p:nvPr/>
        </p:nvSpPr>
        <p:spPr>
          <a:xfrm>
            <a:off x="2496302" y="1971740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3808619" y="1603672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513469" y="2707689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3285107" y="2854622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36" name="Connecteur droit 35"/>
          <p:cNvCxnSpPr/>
          <p:nvPr/>
        </p:nvCxnSpPr>
        <p:spPr>
          <a:xfrm flipH="1">
            <a:off x="4227407" y="1279162"/>
            <a:ext cx="521404" cy="154106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H="1">
            <a:off x="3821107" y="2805210"/>
            <a:ext cx="406300" cy="112533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3028881" y="2079404"/>
            <a:ext cx="791926" cy="837818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H="1">
            <a:off x="2618390" y="2072329"/>
            <a:ext cx="410491" cy="14149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V="1">
            <a:off x="2184056" y="2086478"/>
            <a:ext cx="434334" cy="1294082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5388330" y="2352008"/>
            <a:ext cx="414215" cy="398584"/>
          </a:xfrm>
          <a:prstGeom prst="ellipse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>
                <a:solidFill>
                  <a:schemeClr val="tx1">
                    <a:lumMod val="50000"/>
                  </a:schemeClr>
                </a:solidFill>
              </a:rPr>
              <a:t>y</a:t>
            </a:r>
          </a:p>
        </p:txBody>
      </p:sp>
      <p:cxnSp>
        <p:nvCxnSpPr>
          <p:cNvPr id="47" name="Connecteur droit avec flèche 46"/>
          <p:cNvCxnSpPr>
            <a:endCxn id="70" idx="2"/>
          </p:cNvCxnSpPr>
          <p:nvPr/>
        </p:nvCxnSpPr>
        <p:spPr>
          <a:xfrm flipV="1">
            <a:off x="5794454" y="1079739"/>
            <a:ext cx="374527" cy="148228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endCxn id="56" idx="2"/>
          </p:cNvCxnSpPr>
          <p:nvPr/>
        </p:nvCxnSpPr>
        <p:spPr>
          <a:xfrm flipV="1">
            <a:off x="5794454" y="1665887"/>
            <a:ext cx="374528" cy="896141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endCxn id="57" idx="2"/>
          </p:cNvCxnSpPr>
          <p:nvPr/>
        </p:nvCxnSpPr>
        <p:spPr>
          <a:xfrm flipV="1">
            <a:off x="5794454" y="2255948"/>
            <a:ext cx="374528" cy="306079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endCxn id="58" idx="2"/>
          </p:cNvCxnSpPr>
          <p:nvPr/>
        </p:nvCxnSpPr>
        <p:spPr>
          <a:xfrm>
            <a:off x="5794454" y="2562027"/>
            <a:ext cx="374528" cy="280074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71" idx="2"/>
          </p:cNvCxnSpPr>
          <p:nvPr/>
        </p:nvCxnSpPr>
        <p:spPr>
          <a:xfrm>
            <a:off x="5794454" y="2562027"/>
            <a:ext cx="374528" cy="866227"/>
          </a:xfrm>
          <a:prstGeom prst="straightConnector1">
            <a:avLst/>
          </a:prstGeom>
          <a:ln w="12700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4375329"/>
          </a:xfrm>
        </p:spPr>
        <p:txBody>
          <a:bodyPr/>
          <a:lstStyle/>
          <a:p>
            <a:r>
              <a:rPr lang="fr-FR" dirty="0"/>
              <a:t>Classification et régression = même problématique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Il s’agit de trouver une approximation de la courbe frontière entre les classes</a:t>
            </a:r>
          </a:p>
          <a:p>
            <a:r>
              <a:rPr lang="fr-FR" dirty="0"/>
              <a:t>Le dernier neurone donnera une valeur &lt;0 ou &gt;0 selon la classe</a:t>
            </a:r>
          </a:p>
          <a:p>
            <a:r>
              <a:rPr lang="fr-FR" dirty="0"/>
              <a:t>La fonction d’activation du dernier neurone transforme &lt;0 ou &gt;0 en 0/1</a:t>
            </a:r>
          </a:p>
        </p:txBody>
      </p:sp>
    </p:spTree>
    <p:extLst>
      <p:ext uri="{BB962C8B-B14F-4D97-AF65-F5344CB8AC3E}">
        <p14:creationId xmlns:p14="http://schemas.microsoft.com/office/powerpoint/2010/main" val="266387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réseaux de neurones – Fonction d’activation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4156388"/>
          </a:xfrm>
        </p:spPr>
        <p:txBody>
          <a:bodyPr/>
          <a:lstStyle/>
          <a:p>
            <a:r>
              <a:rPr lang="fr-FR" dirty="0"/>
              <a:t>Couches internes : </a:t>
            </a:r>
            <a:r>
              <a:rPr lang="fr-FR" dirty="0" err="1"/>
              <a:t>ReLu</a:t>
            </a:r>
            <a:r>
              <a:rPr lang="fr-FR" dirty="0"/>
              <a:t>. Permet l’approximation par segments</a:t>
            </a:r>
          </a:p>
          <a:p>
            <a:r>
              <a:rPr lang="fr-FR" dirty="0"/>
              <a:t>Dernière couche</a:t>
            </a:r>
          </a:p>
          <a:p>
            <a:pPr lvl="1"/>
            <a:r>
              <a:rPr lang="fr-FR" dirty="0"/>
              <a:t>Régression : pas de fonction d’activation sur la dernière couche</a:t>
            </a:r>
          </a:p>
          <a:p>
            <a:pPr lvl="1"/>
            <a:r>
              <a:rPr lang="fr-FR" dirty="0"/>
              <a:t>Classification : on veut un résultat 0 ou 1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fonction sigmoïde.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69" y="2087946"/>
            <a:ext cx="2958653" cy="246264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599" y="2071678"/>
            <a:ext cx="3074206" cy="24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 : entrainement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4304495"/>
          </a:xfrm>
        </p:spPr>
        <p:txBody>
          <a:bodyPr/>
          <a:lstStyle/>
          <a:p>
            <a:r>
              <a:rPr lang="fr-FR" dirty="0"/>
              <a:t>On se donne un réseau et on cherche les poids qui donne la valeur attendue</a:t>
            </a:r>
          </a:p>
          <a:p>
            <a:pPr lvl="1"/>
            <a:r>
              <a:rPr lang="fr-FR" dirty="0"/>
              <a:t>Il doit donner la sortie connue sur les données d’apprentissage</a:t>
            </a:r>
          </a:p>
          <a:p>
            <a:pPr lvl="1"/>
            <a:r>
              <a:rPr lang="fr-FR" dirty="0"/>
              <a:t>Il doit </a:t>
            </a:r>
            <a:r>
              <a:rPr lang="fr-FR" b="1" dirty="0"/>
              <a:t>généraliser</a:t>
            </a:r>
            <a:r>
              <a:rPr lang="fr-FR" dirty="0"/>
              <a:t> : donner la valeur attendue sur des données inconnues</a:t>
            </a:r>
          </a:p>
          <a:p>
            <a:r>
              <a:rPr lang="fr-FR" dirty="0"/>
              <a:t>Apprentissage supervisé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On connait la sortie pour certaines entrées (données d’entrainement)</a:t>
            </a:r>
          </a:p>
          <a:p>
            <a:pPr lvl="1"/>
            <a:r>
              <a:rPr lang="fr-FR" dirty="0"/>
              <a:t>Processus itératif :</a:t>
            </a:r>
          </a:p>
          <a:p>
            <a:pPr marL="168275" lvl="1" indent="0">
              <a:buNone/>
            </a:pPr>
            <a:r>
              <a:rPr lang="fr-FR" dirty="0">
                <a:sym typeface="Wingdings" panose="05000000000000000000" pitchFamily="2" charset="2"/>
              </a:rPr>
              <a:t>	 On mesure l’erreur entre la sortie du modèle et la sortie attendue</a:t>
            </a:r>
          </a:p>
          <a:p>
            <a:pPr marL="168275" lvl="1" indent="0">
              <a:buNone/>
            </a:pPr>
            <a:r>
              <a:rPr lang="fr-FR" dirty="0">
                <a:sym typeface="Wingdings" panose="05000000000000000000" pitchFamily="2" charset="2"/>
              </a:rPr>
              <a:t>	 On modifie les poids pour diminuer l’erreur (comment ? on va voir)</a:t>
            </a:r>
          </a:p>
          <a:p>
            <a:pPr marL="168275" lvl="1" indent="0">
              <a:buNone/>
            </a:pPr>
            <a:r>
              <a:rPr lang="fr-FR" dirty="0">
                <a:sym typeface="Wingdings" panose="05000000000000000000" pitchFamily="2" charset="2"/>
              </a:rPr>
              <a:t>	 Le processus s’arrête quand l’erreur est faible</a:t>
            </a:r>
          </a:p>
          <a:p>
            <a:pPr marL="168275" lvl="1" indent="0">
              <a:buNone/>
            </a:pP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062730" y="2026865"/>
            <a:ext cx="1079500" cy="952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Connecteur droit avec flèche 4"/>
          <p:cNvCxnSpPr>
            <a:endCxn id="4" idx="1"/>
          </p:cNvCxnSpPr>
          <p:nvPr/>
        </p:nvCxnSpPr>
        <p:spPr>
          <a:xfrm>
            <a:off x="3630930" y="2503115"/>
            <a:ext cx="431800" cy="0"/>
          </a:xfrm>
          <a:prstGeom prst="straightConnector1">
            <a:avLst/>
          </a:prstGeom>
          <a:ln w="9525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>
            <a:off x="5142230" y="2496765"/>
            <a:ext cx="431800" cy="0"/>
          </a:xfrm>
          <a:prstGeom prst="straightConnector1">
            <a:avLst/>
          </a:prstGeom>
          <a:ln w="9525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3227644" y="2152376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510530" y="2150887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338740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 : entrainement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3792" y="666750"/>
                <a:ext cx="8677656" cy="4252980"/>
              </a:xfrm>
            </p:spPr>
            <p:txBody>
              <a:bodyPr/>
              <a:lstStyle/>
              <a:p>
                <a:endParaRPr lang="fr-FR" dirty="0"/>
              </a:p>
              <a:p>
                <a:endParaRPr lang="fr-FR" sz="1100" dirty="0"/>
              </a:p>
              <a:p>
                <a:endParaRPr lang="fr-FR" sz="1100" dirty="0"/>
              </a:p>
              <a:p>
                <a:endParaRPr lang="fr-FR" sz="1100" dirty="0"/>
              </a:p>
              <a:p>
                <a:endParaRPr lang="fr-FR" dirty="0"/>
              </a:p>
              <a:p>
                <a:r>
                  <a:rPr lang="fr-FR" dirty="0"/>
                  <a:t>Attention : on veut un algorithme qui généralise</a:t>
                </a:r>
              </a:p>
              <a:p>
                <a:pPr lvl="1"/>
                <a:r>
                  <a:rPr lang="fr-FR" dirty="0"/>
                  <a:t>On veut que l’erreur sur les entrées inconnues soit faible aussi</a:t>
                </a:r>
              </a:p>
              <a:p>
                <a:r>
                  <a:rPr lang="fr-FR" dirty="0"/>
                  <a:t>Il faut des données d’entrainement représentatives des données réelles</a:t>
                </a:r>
              </a:p>
              <a:p>
                <a:r>
                  <a:rPr lang="fr-FR" dirty="0"/>
                  <a:t>Calcul de l’erreur : </a:t>
                </a:r>
                <a:r>
                  <a:rPr lang="fr-FR" dirty="0" err="1"/>
                  <a:t>mean</a:t>
                </a:r>
                <a:r>
                  <a:rPr lang="fr-FR" dirty="0"/>
                  <a:t> square </a:t>
                </a:r>
                <a:r>
                  <a:rPr lang="fr-FR" dirty="0" err="1"/>
                  <a:t>error</a:t>
                </a:r>
                <a:r>
                  <a:rPr lang="fr-FR" dirty="0"/>
                  <a:t> (MSE) la plus utilisée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r-FR" dirty="0"/>
                  <a:t>, c’est une fonction dépendant des paramètres des neurones</a:t>
                </a:r>
              </a:p>
              <a:p>
                <a:pPr lvl="1"/>
                <a:r>
                  <a:rPr lang="fr-FR" dirty="0"/>
                  <a:t>Quels sont les paramètres pour lesquels l’erreur est la plus faible ? </a:t>
                </a:r>
              </a:p>
              <a:p>
                <a:pPr marL="168275" lvl="1" indent="0">
                  <a:buNone/>
                </a:pPr>
                <a:r>
                  <a:rPr lang="fr-FR" dirty="0"/>
                  <a:t>	C’est un problème </a:t>
                </a:r>
                <a:r>
                  <a:rPr lang="fr-FR" b="1" dirty="0"/>
                  <a:t>d’optimisation</a:t>
                </a:r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792" y="666750"/>
                <a:ext cx="8677656" cy="4252980"/>
              </a:xfrm>
              <a:blipFill>
                <a:blip r:embed="rId2"/>
                <a:stretch>
                  <a:fillRect l="-1404" b="-10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0" y="579650"/>
            <a:ext cx="2407566" cy="180567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58" y="579650"/>
            <a:ext cx="2407566" cy="1805675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30" y="579650"/>
            <a:ext cx="2407566" cy="1805675"/>
          </a:xfrm>
          <a:prstGeom prst="rect">
            <a:avLst/>
          </a:prstGeom>
        </p:spPr>
      </p:pic>
      <p:cxnSp>
        <p:nvCxnSpPr>
          <p:cNvPr id="35" name="Connecteur droit 34"/>
          <p:cNvCxnSpPr/>
          <p:nvPr/>
        </p:nvCxnSpPr>
        <p:spPr>
          <a:xfrm>
            <a:off x="1242811" y="837141"/>
            <a:ext cx="547352" cy="311815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1070708" y="837141"/>
            <a:ext cx="172103" cy="0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V="1">
            <a:off x="1790163" y="902416"/>
            <a:ext cx="315121" cy="243032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2105285" y="902416"/>
            <a:ext cx="349875" cy="1101969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V="1">
            <a:off x="2455161" y="1811146"/>
            <a:ext cx="483302" cy="193240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V="1">
            <a:off x="3256291" y="1148956"/>
            <a:ext cx="376464" cy="264833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3632755" y="1148956"/>
            <a:ext cx="259807" cy="56117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3892562" y="1205073"/>
            <a:ext cx="360097" cy="335469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4262327" y="1540542"/>
            <a:ext cx="366796" cy="68056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 flipV="1">
            <a:off x="4629123" y="1205073"/>
            <a:ext cx="488887" cy="403525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 flipV="1">
            <a:off x="5497774" y="1309431"/>
            <a:ext cx="417043" cy="769878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5914817" y="1309431"/>
            <a:ext cx="294244" cy="57756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>
            <a:off x="6209061" y="1367187"/>
            <a:ext cx="442317" cy="482823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 flipV="1">
            <a:off x="6651378" y="1811147"/>
            <a:ext cx="268535" cy="38864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 flipV="1">
            <a:off x="6919914" y="738537"/>
            <a:ext cx="419099" cy="1079294"/>
          </a:xfrm>
          <a:prstGeom prst="line">
            <a:avLst/>
          </a:prstGeom>
          <a:ln w="15875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01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 : entrainement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Apprentissage = trouver les « bons » poids des neurones</a:t>
            </a:r>
          </a:p>
          <a:p>
            <a:r>
              <a:rPr lang="fr-FR" dirty="0">
                <a:sym typeface="Wingdings" panose="05000000000000000000" pitchFamily="2" charset="2"/>
              </a:rPr>
              <a:t>Comment modifier les poids pour qu’ils réduisent l’erreur ?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Descente de gradient = comme au ski : descendre la pente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2" y="1689349"/>
            <a:ext cx="3657607" cy="282550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604260" y="1877426"/>
            <a:ext cx="5177168" cy="2842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8275" indent="-168275" algn="l" defTabSz="3429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525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739379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4488" indent="-176213" algn="l" defTabSz="342900" rtl="0" eaLnBrk="1" latinLnBrk="0" hangingPunct="1">
              <a:spcBef>
                <a:spcPts val="225"/>
              </a:spcBef>
              <a:spcAft>
                <a:spcPts val="450"/>
              </a:spcAft>
              <a:buSzPct val="100000"/>
              <a:buFontTx/>
              <a:buBlip>
                <a:blip r:embed="rId3"/>
              </a:buBlip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2713" algn="l" defTabSz="342900" rtl="0" eaLnBrk="1" latinLnBrk="0" hangingPunct="1">
              <a:spcBef>
                <a:spcPts val="0"/>
              </a:spcBef>
              <a:spcAft>
                <a:spcPts val="150"/>
              </a:spcAft>
              <a:buSzPct val="100000"/>
              <a:buFont typeface="Lucida Grande"/>
              <a:buChar char="-"/>
              <a:tabLst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Pour les données d’entrées, on peut écrire l’erreur comme fonction des poids</a:t>
            </a:r>
          </a:p>
          <a:p>
            <a:pPr lvl="1"/>
            <a:r>
              <a:rPr lang="fr-FR" dirty="0"/>
              <a:t>Le </a:t>
            </a:r>
            <a:r>
              <a:rPr lang="fr-FR" b="1" dirty="0"/>
              <a:t>gradient</a:t>
            </a:r>
            <a:r>
              <a:rPr lang="fr-FR" dirty="0"/>
              <a:t> (dérivée) par rapport aux paramètres donne la direction de la plus grande pente</a:t>
            </a:r>
          </a:p>
          <a:p>
            <a:pPr lvl="1"/>
            <a:r>
              <a:rPr lang="fr-FR" dirty="0"/>
              <a:t>On calcule le gradient de l’erreur par rapport aux poids</a:t>
            </a:r>
          </a:p>
          <a:p>
            <a:pPr lvl="1"/>
            <a:r>
              <a:rPr lang="fr-FR" dirty="0"/>
              <a:t>On modifie les poids dans la direction donnée</a:t>
            </a:r>
          </a:p>
          <a:p>
            <a:pPr lvl="1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Pour des réseaux de neurones, le gradient est facile à calculer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67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A094ECB-48EF-4858-9491-23CBB89D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596989"/>
            <a:ext cx="6314313" cy="3546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049" y="616767"/>
            <a:ext cx="8288739" cy="3909966"/>
          </a:xfrm>
        </p:spPr>
        <p:txBody>
          <a:bodyPr anchor="t"/>
          <a:lstStyle/>
          <a:p>
            <a:r>
              <a:rPr lang="fr-FR" dirty="0" err="1"/>
              <a:t>Miditech</a:t>
            </a:r>
            <a:r>
              <a:rPr lang="fr-FR" dirty="0"/>
              <a:t> - Machine </a:t>
            </a:r>
            <a:r>
              <a:rPr lang="fr-FR" dirty="0" err="1"/>
              <a:t>learning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Partie 1 : le machine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9916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 : quelques difficultés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Grande dimension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01" y="896291"/>
            <a:ext cx="3789013" cy="2841760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 flipH="1">
            <a:off x="3169246" y="1334742"/>
            <a:ext cx="521404" cy="154106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2762946" y="2860790"/>
            <a:ext cx="406300" cy="112533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 flipV="1">
            <a:off x="1970720" y="2134984"/>
            <a:ext cx="791926" cy="837818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1560229" y="2127909"/>
            <a:ext cx="410491" cy="14149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1125895" y="2142058"/>
            <a:ext cx="434334" cy="1294082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1" y="896291"/>
            <a:ext cx="2720340" cy="272034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437582" y="3854169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Dimension 2 : facile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649271" y="3804131"/>
            <a:ext cx="2282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Classification d’images :</a:t>
            </a:r>
          </a:p>
          <a:p>
            <a:r>
              <a:rPr lang="fr-FR" sz="1400" dirty="0"/>
              <a:t>dimension 1 000 000</a:t>
            </a:r>
          </a:p>
        </p:txBody>
      </p:sp>
    </p:spTree>
    <p:extLst>
      <p:ext uri="{BB962C8B-B14F-4D97-AF65-F5344CB8AC3E}">
        <p14:creationId xmlns:p14="http://schemas.microsoft.com/office/powerpoint/2010/main" val="372667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342"/>
            <a:ext cx="3359506" cy="22475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 : quelques difficultés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Dilemme biais/variance</a:t>
            </a:r>
          </a:p>
          <a:p>
            <a:pPr lvl="1"/>
            <a:r>
              <a:rPr lang="fr-FR" dirty="0"/>
              <a:t>Pas assez d’itérations d’entrainement ou modèle simple : biais systématique</a:t>
            </a:r>
          </a:p>
          <a:p>
            <a:pPr lvl="1"/>
            <a:r>
              <a:rPr lang="fr-FR" dirty="0"/>
              <a:t>Trop d’itérations d’entrainement ou modèle complexe : on colle aux données d’apprentissage sans forcément bien généraliser (similaire au bachotage)</a:t>
            </a:r>
          </a:p>
          <a:p>
            <a:pPr lvl="1"/>
            <a:r>
              <a:rPr lang="fr-FR" dirty="0"/>
              <a:t>Beaucoup trop d’itérations d’entrainement : généralise mieux (</a:t>
            </a:r>
            <a:r>
              <a:rPr lang="fr-FR" b="1" dirty="0"/>
              <a:t>pourquoi ?</a:t>
            </a:r>
            <a:r>
              <a:rPr lang="fr-FR" dirty="0"/>
              <a:t>)</a:t>
            </a:r>
          </a:p>
          <a:p>
            <a:pPr marL="466725" indent="-285750">
              <a:buFont typeface="Wingdings" panose="05000000000000000000" pitchFamily="2" charset="2"/>
              <a:buChar char="è"/>
            </a:pPr>
            <a:endParaRPr lang="fr-FR" dirty="0"/>
          </a:p>
          <a:p>
            <a:pPr lvl="1"/>
            <a:endParaRPr lang="fr-FR" baseline="30000" dirty="0"/>
          </a:p>
          <a:p>
            <a:pPr lvl="1"/>
            <a:endParaRPr lang="fr-FR" baseline="30000" dirty="0"/>
          </a:p>
          <a:p>
            <a:pPr lvl="1"/>
            <a:endParaRPr lang="fr-FR" baseline="30000" dirty="0"/>
          </a:p>
          <a:p>
            <a:pPr lvl="1"/>
            <a:endParaRPr lang="fr-FR" baseline="30000" dirty="0"/>
          </a:p>
          <a:p>
            <a:pPr lvl="1"/>
            <a:endParaRPr lang="fr-FR" baseline="30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69" y="2689526"/>
            <a:ext cx="5757498" cy="1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 : quelques difficultés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Si le modèle ne généralise pas bien, on peut vouloir augmenter le nombre de données d’apprentissage, mais ce n’est pas forcément faisable</a:t>
                </a:r>
              </a:p>
              <a:p>
                <a:pPr lvl="1"/>
                <a:r>
                  <a:rPr lang="fr-FR" dirty="0"/>
                  <a:t>Les données sont de grande dimension (images : quelques millions de pixels)</a:t>
                </a:r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Pour doubler la précision en dimension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𝒅</m:t>
                    </m:r>
                  </m:oMath>
                </a14:m>
                <a:r>
                  <a:rPr lang="fr-FR" dirty="0">
                    <a:sym typeface="Wingdings" panose="05000000000000000000" pitchFamily="2" charset="2"/>
                  </a:rPr>
                  <a:t>, il faut multiplier le nombre de neurones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fr-FR" dirty="0"/>
                  <a:t>. Impossible en grande dimension.</a:t>
                </a:r>
              </a:p>
              <a:p>
                <a:pPr lvl="2"/>
                <a:r>
                  <a:rPr lang="fr-FR" dirty="0"/>
                  <a:t>Dimension 100 : 2</a:t>
                </a:r>
                <a:r>
                  <a:rPr lang="fr-FR" baseline="30000" dirty="0"/>
                  <a:t>100</a:t>
                </a:r>
                <a:r>
                  <a:rPr lang="fr-FR" dirty="0"/>
                  <a:t>~10</a:t>
                </a:r>
                <a:r>
                  <a:rPr lang="fr-FR" baseline="30000" dirty="0"/>
                  <a:t>30</a:t>
                </a:r>
                <a:r>
                  <a:rPr lang="fr-FR" dirty="0"/>
                  <a:t> (1000 milliards de milliards de milliards)</a:t>
                </a:r>
                <a:endParaRPr lang="fr-FR" baseline="30000" dirty="0"/>
              </a:p>
              <a:p>
                <a:pPr lvl="2"/>
                <a:r>
                  <a:rPr lang="fr-FR" dirty="0"/>
                  <a:t>Dimension 1 000 000 (image 1Mpix en N&amp;B) : 2</a:t>
                </a:r>
                <a:r>
                  <a:rPr lang="fr-FR" baseline="30000" dirty="0"/>
                  <a:t>1 000 000</a:t>
                </a:r>
                <a:r>
                  <a:rPr lang="fr-FR" dirty="0"/>
                  <a:t>~10</a:t>
                </a:r>
                <a:r>
                  <a:rPr lang="fr-FR" baseline="30000" dirty="0"/>
                  <a:t>300 000</a:t>
                </a:r>
              </a:p>
              <a:p>
                <a:pPr marL="642938" lvl="1" indent="-285750">
                  <a:buFont typeface="Wingdings" panose="05000000000000000000" pitchFamily="2" charset="2"/>
                  <a:buChar char="è"/>
                </a:pPr>
                <a:r>
                  <a:rPr lang="fr-FR" dirty="0"/>
                  <a:t>Multiplier le nombre de données d’apprentissage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fr-FR" dirty="0"/>
                  <a:t> est impossible</a:t>
                </a:r>
              </a:p>
              <a:p>
                <a:r>
                  <a:rPr lang="fr-FR" dirty="0"/>
                  <a:t>Complexité des calculs</a:t>
                </a:r>
              </a:p>
              <a:p>
                <a:pPr lvl="1"/>
                <a:r>
                  <a:rPr lang="fr-FR" dirty="0"/>
                  <a:t>Beaucoup de paramètres dans le modèle, beaucoup d’itérations d’optimisations, beaucoup de données d’entrainement</a:t>
                </a:r>
              </a:p>
              <a:p>
                <a:pPr marL="168275" lvl="1" indent="0">
                  <a:buNone/>
                </a:pPr>
                <a:r>
                  <a:rPr lang="fr-FR" dirty="0">
                    <a:sym typeface="Wingdings" panose="05000000000000000000" pitchFamily="2" charset="2"/>
                  </a:rPr>
                  <a:t>	 Nécessite un GPU permettant de paralléliser les calculs</a:t>
                </a:r>
                <a:endParaRPr lang="fr-FR" dirty="0"/>
              </a:p>
              <a:p>
                <a:pPr lvl="1"/>
                <a:endParaRPr lang="fr-FR" baseline="30000" dirty="0"/>
              </a:p>
              <a:p>
                <a:pPr lvl="1"/>
                <a:endParaRPr lang="fr-FR" baseline="30000" dirty="0"/>
              </a:p>
              <a:p>
                <a:pPr lvl="1"/>
                <a:endParaRPr lang="fr-FR" baseline="30000" dirty="0"/>
              </a:p>
              <a:p>
                <a:pPr lvl="1"/>
                <a:endParaRPr lang="fr-FR" baseline="30000" dirty="0"/>
              </a:p>
              <a:p>
                <a:pPr lvl="1"/>
                <a:endParaRPr lang="fr-FR" baseline="300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4" t="-2057" r="-19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07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résumé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fr-FR" sz="1600" dirty="0"/>
              <a:t>Le machine </a:t>
            </a:r>
            <a:r>
              <a:rPr lang="fr-FR" sz="1600" dirty="0" err="1"/>
              <a:t>learning</a:t>
            </a:r>
            <a:r>
              <a:rPr lang="fr-FR" sz="1600" dirty="0"/>
              <a:t> construit un algorithme à partir de données d’entrées</a:t>
            </a:r>
          </a:p>
          <a:p>
            <a:pPr lvl="1">
              <a:spcBef>
                <a:spcPts val="0"/>
              </a:spcBef>
            </a:pPr>
            <a:r>
              <a:rPr lang="fr-FR" sz="1400" dirty="0"/>
              <a:t>Régression, classification, renforcement, génératifs</a:t>
            </a:r>
          </a:p>
          <a:p>
            <a:pPr>
              <a:spcBef>
                <a:spcPts val="0"/>
              </a:spcBef>
            </a:pPr>
            <a:r>
              <a:rPr lang="fr-FR" sz="1600" dirty="0"/>
              <a:t>L’apprentissage supervisé se base sur des exemples entrées/sorties</a:t>
            </a:r>
          </a:p>
          <a:p>
            <a:pPr lvl="1">
              <a:spcBef>
                <a:spcPts val="0"/>
              </a:spcBef>
            </a:pPr>
            <a:r>
              <a:rPr lang="fr-FR" sz="1400" dirty="0"/>
              <a:t>Un réseau de neurones va créer une fonction qui approxime la sortie sur les entrées</a:t>
            </a:r>
          </a:p>
          <a:p>
            <a:pPr lvl="1">
              <a:spcBef>
                <a:spcPts val="0"/>
              </a:spcBef>
            </a:pPr>
            <a:r>
              <a:rPr lang="fr-FR" sz="1400" dirty="0"/>
              <a:t>On espère que ce réseau va </a:t>
            </a:r>
            <a:r>
              <a:rPr lang="fr-FR" sz="1400" b="1" dirty="0"/>
              <a:t>généraliser </a:t>
            </a:r>
            <a:r>
              <a:rPr lang="fr-FR" sz="1400" dirty="0"/>
              <a:t>: sortie correcte sur des données inconnues</a:t>
            </a:r>
          </a:p>
          <a:p>
            <a:pPr lvl="1">
              <a:spcBef>
                <a:spcPts val="0"/>
              </a:spcBef>
            </a:pPr>
            <a:r>
              <a:rPr lang="fr-FR" sz="1400" dirty="0"/>
              <a:t>L’apprentissage modifie les poids des neurones pour réduire l’erreur grâce à un </a:t>
            </a:r>
            <a:r>
              <a:rPr lang="fr-FR" sz="1400" b="1" dirty="0"/>
              <a:t>algorithme d’optimisation </a:t>
            </a:r>
            <a:r>
              <a:rPr lang="fr-FR" sz="1400" dirty="0"/>
              <a:t>basé sur la </a:t>
            </a:r>
            <a:r>
              <a:rPr lang="fr-FR" sz="1400" b="1" dirty="0"/>
              <a:t>descente de gradient</a:t>
            </a:r>
          </a:p>
          <a:p>
            <a:pPr>
              <a:spcBef>
                <a:spcPts val="0"/>
              </a:spcBef>
            </a:pPr>
            <a:r>
              <a:rPr lang="fr-FR" sz="1600" dirty="0"/>
              <a:t>Un réseau de neurones peut approximer n’importe quelle fonction</a:t>
            </a:r>
          </a:p>
          <a:p>
            <a:pPr lvl="1">
              <a:spcBef>
                <a:spcPts val="0"/>
              </a:spcBef>
            </a:pPr>
            <a:r>
              <a:rPr lang="fr-FR" sz="1400" dirty="0"/>
              <a:t>A condition de contenir suffisamment de neurones</a:t>
            </a:r>
          </a:p>
          <a:p>
            <a:pPr lvl="1">
              <a:spcBef>
                <a:spcPts val="0"/>
              </a:spcBef>
            </a:pPr>
            <a:r>
              <a:rPr lang="fr-FR" sz="1400" dirty="0"/>
              <a:t>Le calcul du gradient est facile sur des réseaux de neurones</a:t>
            </a:r>
          </a:p>
          <a:p>
            <a:pPr>
              <a:spcBef>
                <a:spcPts val="0"/>
              </a:spcBef>
            </a:pPr>
            <a:r>
              <a:rPr lang="fr-FR" sz="1600" dirty="0"/>
              <a:t>La construction d’un réseau et l’apprentissage nécessitent de l’expérience</a:t>
            </a:r>
          </a:p>
          <a:p>
            <a:pPr lvl="1">
              <a:spcBef>
                <a:spcPts val="0"/>
              </a:spcBef>
            </a:pPr>
            <a:r>
              <a:rPr lang="fr-FR" sz="1400" dirty="0"/>
              <a:t>L’objectif est la généralisation, pas d’avoir un modèle correct sur les données connues</a:t>
            </a:r>
          </a:p>
          <a:p>
            <a:pPr>
              <a:spcBef>
                <a:spcPts val="0"/>
              </a:spcBef>
            </a:pPr>
            <a:r>
              <a:rPr lang="fr-FR" sz="1600" dirty="0"/>
              <a:t>Une grande puissance de calcul est nécessaire</a:t>
            </a:r>
          </a:p>
          <a:p>
            <a:pPr lvl="1">
              <a:spcBef>
                <a:spcPts val="0"/>
              </a:spcBef>
            </a:pPr>
            <a:r>
              <a:rPr lang="fr-FR" sz="1400" dirty="0"/>
              <a:t>Les calculs sont </a:t>
            </a:r>
            <a:r>
              <a:rPr lang="fr-FR" sz="1400" dirty="0" err="1"/>
              <a:t>parallélisables</a:t>
            </a:r>
            <a:r>
              <a:rPr lang="fr-FR" sz="1400" dirty="0"/>
              <a:t> : adaptés au GPU, dotées d’un grand nombre de cœurs</a:t>
            </a:r>
          </a:p>
          <a:p>
            <a:pPr lvl="1"/>
            <a:endParaRPr lang="fr-FR" sz="1400" baseline="30000" dirty="0"/>
          </a:p>
          <a:p>
            <a:pPr lvl="1"/>
            <a:endParaRPr lang="fr-FR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242788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pratiques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étapes de l’apprentissage supervisé</a:t>
            </a:r>
          </a:p>
          <a:p>
            <a:pPr lvl="1"/>
            <a:r>
              <a:rPr lang="fr-FR" dirty="0"/>
              <a:t>Construire un modèle (ou en charger un tout fait)</a:t>
            </a:r>
          </a:p>
          <a:p>
            <a:pPr lvl="1"/>
            <a:r>
              <a:rPr lang="fr-FR" dirty="0"/>
              <a:t>Créer les données d’apprentissages supervisé</a:t>
            </a:r>
          </a:p>
          <a:p>
            <a:pPr lvl="1"/>
            <a:r>
              <a:rPr lang="fr-FR" dirty="0"/>
              <a:t>Découper les données d’apprentissage en deux parties</a:t>
            </a:r>
          </a:p>
          <a:p>
            <a:pPr lvl="2"/>
            <a:r>
              <a:rPr lang="fr-FR" dirty="0"/>
              <a:t>Données d’entrainement, pour optimiser les poids</a:t>
            </a:r>
          </a:p>
          <a:p>
            <a:pPr lvl="2"/>
            <a:r>
              <a:rPr lang="fr-FR" dirty="0"/>
              <a:t>Données de test, pour mesurer la performance</a:t>
            </a:r>
          </a:p>
          <a:p>
            <a:pPr lvl="1"/>
            <a:r>
              <a:rPr lang="fr-FR" dirty="0"/>
              <a:t>Initialisation du modèle avec des paramètres aléatoires</a:t>
            </a:r>
          </a:p>
          <a:p>
            <a:pPr lvl="1"/>
            <a:r>
              <a:rPr lang="fr-FR" dirty="0"/>
              <a:t>Lancement de l’entrainement</a:t>
            </a:r>
          </a:p>
          <a:p>
            <a:pPr lvl="2"/>
            <a:r>
              <a:rPr lang="fr-FR" dirty="0"/>
              <a:t>Calcul de l’erreur sur les données d’entraînement pour les paramètres courants</a:t>
            </a:r>
          </a:p>
          <a:p>
            <a:pPr lvl="2"/>
            <a:r>
              <a:rPr lang="fr-FR" dirty="0"/>
              <a:t>Calcul du gradient de l’erreur (</a:t>
            </a:r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/>
              <a:t>comment modifier les paramètres pour réduire l’erreur)</a:t>
            </a:r>
          </a:p>
          <a:p>
            <a:pPr lvl="2"/>
            <a:r>
              <a:rPr lang="fr-FR" dirty="0"/>
              <a:t>Modifier les paramètres</a:t>
            </a:r>
          </a:p>
          <a:p>
            <a:pPr lvl="2"/>
            <a:r>
              <a:rPr lang="fr-FR" dirty="0"/>
              <a:t>Recommencer jusqu’à avoir une erreur acceptable.</a:t>
            </a:r>
          </a:p>
          <a:p>
            <a:pPr lvl="1"/>
            <a:r>
              <a:rPr lang="fr-FR" dirty="0"/>
              <a:t>Vérifier que le modèle généralise bien, en utilisant des données différentes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847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pratiques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Boîte à outil du machine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/>
              <a:t>Un interpréteur python, un </a:t>
            </a:r>
            <a:r>
              <a:rPr lang="fr-FR" dirty="0" err="1"/>
              <a:t>framework</a:t>
            </a:r>
            <a:r>
              <a:rPr lang="fr-FR" dirty="0"/>
              <a:t> (</a:t>
            </a:r>
            <a:r>
              <a:rPr lang="fr-FR" dirty="0" err="1"/>
              <a:t>TensorFlow</a:t>
            </a:r>
            <a:r>
              <a:rPr lang="fr-FR" dirty="0"/>
              <a:t>, </a:t>
            </a:r>
            <a:r>
              <a:rPr lang="fr-FR" b="1" dirty="0" err="1"/>
              <a:t>Pytorch</a:t>
            </a:r>
            <a:r>
              <a:rPr lang="fr-FR" dirty="0"/>
              <a:t>, Darknet…)</a:t>
            </a:r>
          </a:p>
          <a:p>
            <a:pPr lvl="1"/>
            <a:r>
              <a:rPr lang="fr-FR" dirty="0"/>
              <a:t>Une carte graphique recommandée pour les modèles importants</a:t>
            </a:r>
          </a:p>
          <a:p>
            <a:r>
              <a:rPr lang="fr-FR" dirty="0"/>
              <a:t>Pas de carte graphique ou d’ordinateur puissant ? Google vous en prête !</a:t>
            </a:r>
          </a:p>
          <a:p>
            <a:pPr lvl="1"/>
            <a:r>
              <a:rPr lang="fr-FR" dirty="0">
                <a:hlinkClick r:id="rId2"/>
              </a:rPr>
              <a:t>https://colab.research.google.com/</a:t>
            </a:r>
            <a:endParaRPr lang="fr-FR" dirty="0"/>
          </a:p>
          <a:p>
            <a:pPr lvl="1"/>
            <a:r>
              <a:rPr lang="fr-FR" dirty="0"/>
              <a:t>Gratuit, ne nécessite qu’un compte google</a:t>
            </a:r>
          </a:p>
          <a:p>
            <a:pPr lvl="1"/>
            <a:r>
              <a:rPr lang="fr-FR" dirty="0"/>
              <a:t>Environnement </a:t>
            </a:r>
            <a:r>
              <a:rPr lang="fr-FR" dirty="0" err="1"/>
              <a:t>Jupyter</a:t>
            </a:r>
            <a:r>
              <a:rPr lang="fr-FR" dirty="0"/>
              <a:t>, cartes T4 et TPU (</a:t>
            </a:r>
            <a:r>
              <a:rPr lang="fr-FR" dirty="0" err="1"/>
              <a:t>Tensor</a:t>
            </a:r>
            <a:r>
              <a:rPr lang="fr-FR" dirty="0"/>
              <a:t> Processor Unit) disponibles</a:t>
            </a:r>
          </a:p>
          <a:p>
            <a:pPr lvl="2"/>
            <a:r>
              <a:rPr lang="fr-FR" dirty="0"/>
              <a:t>Ressources plus puissantes disponibles sur abonnement</a:t>
            </a:r>
          </a:p>
          <a:p>
            <a:pPr lvl="1"/>
            <a:r>
              <a:rPr lang="fr-FR" dirty="0"/>
              <a:t>Accessible depuis nos PC sur le RIE</a:t>
            </a:r>
          </a:p>
          <a:p>
            <a:r>
              <a:rPr lang="fr-FR" dirty="0" err="1"/>
              <a:t>Jupyter</a:t>
            </a:r>
            <a:endParaRPr lang="fr-FR" dirty="0"/>
          </a:p>
          <a:p>
            <a:pPr lvl="1"/>
            <a:r>
              <a:rPr lang="fr-FR" dirty="0"/>
              <a:t>Interface web permettant d’exécuter des scripts python</a:t>
            </a:r>
          </a:p>
          <a:p>
            <a:pPr lvl="1"/>
            <a:r>
              <a:rPr lang="fr-FR" dirty="0"/>
              <a:t>Les notebooks </a:t>
            </a:r>
            <a:r>
              <a:rPr lang="fr-FR" dirty="0" err="1"/>
              <a:t>Jupyter</a:t>
            </a:r>
            <a:r>
              <a:rPr lang="fr-FR" dirty="0"/>
              <a:t> contiennent du texte formaté, des images et du code</a:t>
            </a:r>
          </a:p>
        </p:txBody>
      </p:sp>
    </p:spTree>
    <p:extLst>
      <p:ext uri="{BB962C8B-B14F-4D97-AF65-F5344CB8AC3E}">
        <p14:creationId xmlns:p14="http://schemas.microsoft.com/office/powerpoint/2010/main" val="2750357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pratiques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C1EDAE-3C26-296D-09DE-0EE534727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40974" b="2184"/>
          <a:stretch/>
        </p:blipFill>
        <p:spPr>
          <a:xfrm>
            <a:off x="800846" y="596677"/>
            <a:ext cx="4924613" cy="42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1 : Prix d’un appartement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Lancer collab : </a:t>
            </a:r>
            <a:r>
              <a:rPr lang="fr-FR" dirty="0">
                <a:hlinkClick r:id="rId2"/>
              </a:rPr>
              <a:t>https://colab.research.google.com/</a:t>
            </a:r>
            <a:r>
              <a:rPr lang="fr-FR" dirty="0"/>
              <a:t>, se connecter</a:t>
            </a:r>
          </a:p>
          <a:p>
            <a:r>
              <a:rPr lang="fr-FR" dirty="0"/>
              <a:t>Fichier -&gt; Importer le </a:t>
            </a:r>
            <a:r>
              <a:rPr lang="fr-FR" dirty="0" err="1"/>
              <a:t>nobook</a:t>
            </a:r>
            <a:r>
              <a:rPr lang="fr-FR" dirty="0"/>
              <a:t>, sélectionner GitHub et saisir </a:t>
            </a:r>
            <a:r>
              <a:rPr lang="fr-FR" dirty="0" err="1"/>
              <a:t>LaFabrickMassy</a:t>
            </a:r>
            <a:endParaRPr lang="fr-FR" dirty="0"/>
          </a:p>
          <a:p>
            <a:r>
              <a:rPr lang="fr-FR" dirty="0"/>
              <a:t>Sélectionner « TP1-Prix_Apparts.ipynb »</a:t>
            </a:r>
          </a:p>
        </p:txBody>
      </p:sp>
    </p:spTree>
    <p:extLst>
      <p:ext uri="{BB962C8B-B14F-4D97-AF65-F5344CB8AC3E}">
        <p14:creationId xmlns:p14="http://schemas.microsoft.com/office/powerpoint/2010/main" val="3356791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Intermède – </a:t>
            </a:r>
            <a:r>
              <a:rPr lang="fr-FR" dirty="0" err="1"/>
              <a:t>histopire</a:t>
            </a:r>
            <a:r>
              <a:rPr lang="fr-FR" dirty="0"/>
              <a:t> du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>
                <a:hlinkClick r:id="rId2"/>
              </a:rPr>
              <a:t>lien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1940 : Neurone artificiel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1957 : Perceptron (réseau de neurone à 1 couche)</a:t>
            </a:r>
          </a:p>
          <a:p>
            <a:pPr lvl="1"/>
            <a:r>
              <a:rPr lang="fr-FR" dirty="0"/>
              <a:t>Pas d’algorithme pour ajuster les poids, abandon du perceptron à la fin des 60’s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1986 : Méthode de la descente de gradient sur les réseaux multicouches</a:t>
            </a:r>
          </a:p>
          <a:p>
            <a:pPr lvl="1"/>
            <a:r>
              <a:rPr lang="fr-FR" dirty="0"/>
              <a:t>Permet de calculer les poids </a:t>
            </a:r>
          </a:p>
          <a:p>
            <a:pPr lvl="1"/>
            <a:r>
              <a:rPr lang="fr-FR" dirty="0"/>
              <a:t>Développement du machine </a:t>
            </a:r>
            <a:r>
              <a:rPr lang="fr-FR" dirty="0" err="1"/>
              <a:t>learning</a:t>
            </a:r>
            <a:endParaRPr lang="fr-FR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1999 : Réseaux convolutifs pour la reconnaissance de caractères manuscrits</a:t>
            </a:r>
          </a:p>
          <a:p>
            <a:pPr lvl="1"/>
            <a:r>
              <a:rPr lang="fr-FR" dirty="0"/>
              <a:t>Yann </a:t>
            </a:r>
            <a:r>
              <a:rPr lang="fr-FR" dirty="0" err="1"/>
              <a:t>LeCun</a:t>
            </a:r>
            <a:r>
              <a:rPr lang="fr-FR" dirty="0"/>
              <a:t>, réseau </a:t>
            </a:r>
            <a:r>
              <a:rPr lang="fr-FR" dirty="0" err="1"/>
              <a:t>LeNet</a:t>
            </a:r>
            <a:r>
              <a:rPr lang="fr-FR" dirty="0"/>
              <a:t>, </a:t>
            </a:r>
          </a:p>
          <a:p>
            <a:pPr lvl="1"/>
            <a:r>
              <a:rPr lang="fr-FR" dirty="0"/>
              <a:t>Le taux d’erreur est de 1,5% au lieu de 3% avec les anciens algorithmes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Fin 90 : NVIDIA produit les premiers </a:t>
            </a:r>
            <a:r>
              <a:rPr lang="fr-FR" dirty="0" err="1"/>
              <a:t>GPUs</a:t>
            </a:r>
            <a:r>
              <a:rPr lang="fr-FR" dirty="0"/>
              <a:t> (utilisables comme unités </a:t>
            </a:r>
            <a:r>
              <a:rPr lang="fr-FR" dirty="0" err="1"/>
              <a:t>multicoeurs</a:t>
            </a:r>
            <a:r>
              <a:rPr lang="fr-FR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fr-FR" dirty="0"/>
              <a:t>2010 : début de l’utilisation des </a:t>
            </a:r>
            <a:r>
              <a:rPr lang="fr-FR" dirty="0" err="1"/>
              <a:t>GPUs</a:t>
            </a:r>
            <a:r>
              <a:rPr lang="fr-FR" dirty="0"/>
              <a:t> et des réseaux de neurones profonds</a:t>
            </a:r>
          </a:p>
          <a:p>
            <a:pPr lvl="3"/>
            <a:endParaRPr lang="fr-FR" dirty="0">
              <a:sym typeface="Wingdings" panose="05000000000000000000" pitchFamily="2" charset="2"/>
            </a:endParaRPr>
          </a:p>
          <a:p>
            <a:pPr lvl="3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4627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A094ECB-48EF-4858-9491-23CBB89D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596989"/>
            <a:ext cx="6314313" cy="3546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049" y="616767"/>
            <a:ext cx="8288739" cy="3909966"/>
          </a:xfrm>
        </p:spPr>
        <p:txBody>
          <a:bodyPr anchor="t"/>
          <a:lstStyle/>
          <a:p>
            <a:r>
              <a:rPr lang="fr-FR" dirty="0" err="1"/>
              <a:t>Miditech</a:t>
            </a:r>
            <a:r>
              <a:rPr lang="fr-FR" dirty="0"/>
              <a:t> - Machine </a:t>
            </a:r>
            <a:r>
              <a:rPr lang="fr-FR" dirty="0" err="1"/>
              <a:t>learning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Partie 2 : Les réseaux convolutifs</a:t>
            </a:r>
          </a:p>
        </p:txBody>
      </p:sp>
    </p:spTree>
    <p:extLst>
      <p:ext uri="{BB962C8B-B14F-4D97-AF65-F5344CB8AC3E}">
        <p14:creationId xmlns:p14="http://schemas.microsoft.com/office/powerpoint/2010/main" val="219058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Qu’est-ce que le machine </a:t>
            </a:r>
            <a:r>
              <a:rPr lang="fr-FR" dirty="0" err="1"/>
              <a:t>learning</a:t>
            </a:r>
            <a:endParaRPr lang="fr-FR" dirty="0"/>
          </a:p>
          <a:p>
            <a:r>
              <a:rPr lang="fr-FR" dirty="0"/>
              <a:t>Principes de l’apprentissage automatique</a:t>
            </a:r>
          </a:p>
          <a:p>
            <a:r>
              <a:rPr lang="fr-FR" dirty="0"/>
              <a:t>Différents types d’apprentissage automatique</a:t>
            </a:r>
          </a:p>
          <a:p>
            <a:r>
              <a:rPr lang="fr-FR" dirty="0"/>
              <a:t>Les réseaux de neurones</a:t>
            </a:r>
          </a:p>
          <a:p>
            <a:r>
              <a:rPr lang="fr-FR" dirty="0"/>
              <a:t>L’entrainement d’un réseau de neurones</a:t>
            </a:r>
          </a:p>
          <a:p>
            <a:r>
              <a:rPr lang="fr-FR" dirty="0"/>
              <a:t>Les travaux pratiques</a:t>
            </a:r>
          </a:p>
          <a:p>
            <a:pPr lvl="1"/>
            <a:r>
              <a:rPr lang="fr-FR" dirty="0"/>
              <a:t>L’environnement google </a:t>
            </a:r>
            <a:r>
              <a:rPr lang="fr-FR" dirty="0" err="1"/>
              <a:t>colab</a:t>
            </a:r>
            <a:endParaRPr lang="fr-FR" dirty="0"/>
          </a:p>
          <a:p>
            <a:pPr lvl="1"/>
            <a:r>
              <a:rPr lang="fr-FR" dirty="0"/>
              <a:t>Créons notre réseau et entrainons le !</a:t>
            </a:r>
          </a:p>
          <a:p>
            <a:pPr marL="168275" lvl="1" indent="0">
              <a:buNone/>
            </a:pPr>
            <a:endParaRPr lang="fr-FR" dirty="0"/>
          </a:p>
          <a:p>
            <a:pPr marL="168275" lvl="1" indent="0">
              <a:buNone/>
            </a:pPr>
            <a:endParaRPr lang="fr-FR" dirty="0"/>
          </a:p>
          <a:p>
            <a:pPr marL="168275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1393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réseaux convolutifs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Algorithmes de traitement d’images (traditionnels)</a:t>
                </a:r>
              </a:p>
              <a:p>
                <a:pPr lvl="1"/>
                <a:r>
                  <a:rPr lang="fr-FR" dirty="0"/>
                  <a:t>Filtres : zones de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pixels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fr-FR" dirty="0"/>
                  <a:t> 1 pixel</a:t>
                </a:r>
              </a:p>
              <a:p>
                <a:pPr lvl="2"/>
                <a:r>
                  <a:rPr lang="fr-FR" dirty="0"/>
                  <a:t>Ex: réduction de bruit (filtres gaussiens), extraction de contours (dérivateurs), …</a:t>
                </a:r>
              </a:p>
              <a:p>
                <a:pPr lvl="1"/>
                <a:r>
                  <a:rPr lang="fr-FR" dirty="0"/>
                  <a:t>Un filtre est caractérisé par une matrice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</a:t>
                </a:r>
              </a:p>
              <a:p>
                <a:pPr lvl="1"/>
                <a:r>
                  <a:rPr lang="fr-FR" dirty="0"/>
                  <a:t>Le même filtre est appliqué partout sur l’image</a:t>
                </a:r>
              </a:p>
              <a:p>
                <a:pPr marL="168275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4" t="-20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10" y="2200526"/>
            <a:ext cx="4692739" cy="27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57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réseaux convolutifs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Principe de la reconnaissance/classification/analyse d’image</a:t>
            </a:r>
          </a:p>
          <a:p>
            <a:pPr lvl="1"/>
            <a:r>
              <a:rPr lang="fr-FR" dirty="0"/>
              <a:t>Etape 1 : Un ensemble de filtres traite l’image, on peut avoir plusieurs images filtrées</a:t>
            </a:r>
          </a:p>
          <a:p>
            <a:pPr lvl="1"/>
            <a:r>
              <a:rPr lang="fr-FR" dirty="0"/>
              <a:t>Etape 2 : extraction les caractéristiques principales de l’image </a:t>
            </a:r>
          </a:p>
          <a:p>
            <a:pPr lvl="2"/>
            <a:r>
              <a:rPr lang="fr-FR" dirty="0"/>
              <a:t>Ex: si on veut analyser des véhicules, on identifie les formes « rondes » pour les roues</a:t>
            </a:r>
          </a:p>
          <a:p>
            <a:pPr lvl="1"/>
            <a:r>
              <a:rPr lang="fr-FR" dirty="0"/>
              <a:t>Etape 3 : Identification du contenu de l’image en fonction des caractéristiques</a:t>
            </a:r>
          </a:p>
          <a:p>
            <a:r>
              <a:rPr lang="fr-FR" dirty="0"/>
              <a:t>Les réseaux convolutifs reproduisent ce fonctionnement avec des neurones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Ces réseaux comprennent de nombreuses couches de neurones successifs</a:t>
            </a:r>
          </a:p>
          <a:p>
            <a:pPr marL="168275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 Deep </a:t>
            </a:r>
            <a:r>
              <a:rPr lang="fr-FR" dirty="0" err="1">
                <a:sym typeface="Wingdings" panose="05000000000000000000" pitchFamily="2" charset="2"/>
              </a:rPr>
              <a:t>learning</a:t>
            </a:r>
            <a:r>
              <a:rPr lang="fr-FR" dirty="0">
                <a:sym typeface="Wingdings" panose="05000000000000000000" pitchFamily="2" charset="2"/>
              </a:rPr>
              <a:t> / apprentissage profond</a:t>
            </a:r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57" y="2571750"/>
            <a:ext cx="5378401" cy="17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15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réseaux convolutifs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Réseaux </a:t>
                </a:r>
                <a:r>
                  <a:rPr lang="fr-FR" dirty="0" err="1"/>
                  <a:t>convolutifs</a:t>
                </a:r>
                <a:endParaRPr lang="fr-FR" dirty="0"/>
              </a:p>
              <a:p>
                <a:pPr lvl="1"/>
                <a:r>
                  <a:rPr lang="fr-FR" dirty="0"/>
                  <a:t>L’architecture reprend le principe du filtre de traitement d’images</a:t>
                </a:r>
              </a:p>
              <a:p>
                <a:pPr lvl="2"/>
                <a:r>
                  <a:rPr lang="fr-FR" dirty="0"/>
                  <a:t>Traitement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pixels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 pixel</a:t>
                </a:r>
              </a:p>
              <a:p>
                <a:pPr lvl="2"/>
                <a:r>
                  <a:rPr lang="fr-FR" dirty="0"/>
                  <a:t>Le même filtre est appliqué à toute l’image</a:t>
                </a:r>
              </a:p>
              <a:p>
                <a:pPr lvl="1"/>
                <a:r>
                  <a:rPr lang="fr-FR" dirty="0"/>
                  <a:t>Les paramètres du filtre sont obtenus par l’apprentissage</a:t>
                </a:r>
              </a:p>
              <a:p>
                <a:pPr lvl="2"/>
                <a:r>
                  <a:rPr lang="fr-FR" dirty="0"/>
                  <a:t>Pas de définition à priori des filtres</a:t>
                </a:r>
              </a:p>
              <a:p>
                <a:pPr lvl="1"/>
                <a:r>
                  <a:rPr lang="fr-FR" dirty="0"/>
                  <a:t>Plusieurs couches de </a:t>
                </a:r>
                <a:r>
                  <a:rPr lang="fr-FR" dirty="0" err="1"/>
                  <a:t>features</a:t>
                </a:r>
                <a:r>
                  <a:rPr lang="fr-FR" dirty="0"/>
                  <a:t> extraction:</a:t>
                </a:r>
              </a:p>
              <a:p>
                <a:pPr lvl="2"/>
                <a:r>
                  <a:rPr lang="fr-FR" dirty="0"/>
                  <a:t>1 couche de filtrage (convolution)</a:t>
                </a:r>
              </a:p>
              <a:p>
                <a:pPr lvl="2"/>
                <a:r>
                  <a:rPr lang="fr-FR" dirty="0"/>
                  <a:t>1 couche de réduction de la taille image (polling)</a:t>
                </a:r>
              </a:p>
              <a:p>
                <a:pPr lvl="1"/>
                <a:r>
                  <a:rPr lang="fr-FR" dirty="0"/>
                  <a:t>On arrive à une couche qui représente les </a:t>
                </a:r>
                <a:r>
                  <a:rPr lang="fr-FR" b="1" dirty="0"/>
                  <a:t>caractéristiques </a:t>
                </a:r>
                <a:r>
                  <a:rPr lang="fr-FR" dirty="0"/>
                  <a:t>essentielles de l’image</a:t>
                </a:r>
              </a:p>
              <a:p>
                <a:pPr lvl="2"/>
                <a:r>
                  <a:rPr lang="fr-FR" dirty="0"/>
                  <a:t>Pour le problème à résoudre.</a:t>
                </a:r>
              </a:p>
              <a:p>
                <a:pPr lvl="1"/>
                <a:r>
                  <a:rPr lang="fr-FR" dirty="0"/>
                  <a:t>Les dernières couches sont des réseaux de neurones classiques (</a:t>
                </a:r>
                <a:r>
                  <a:rPr lang="fr-FR" dirty="0" err="1"/>
                  <a:t>fully</a:t>
                </a:r>
                <a:r>
                  <a:rPr lang="fr-FR" dirty="0"/>
                  <a:t> </a:t>
                </a:r>
                <a:r>
                  <a:rPr lang="fr-FR" dirty="0" err="1"/>
                  <a:t>connected</a:t>
                </a:r>
                <a:r>
                  <a:rPr lang="fr-FR" dirty="0"/>
                  <a:t>)</a:t>
                </a:r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4" t="-20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467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Avantages</a:t>
            </a:r>
          </a:p>
          <a:p>
            <a:pPr lvl="1"/>
            <a:r>
              <a:rPr lang="fr-FR" dirty="0"/>
              <a:t>Tous les filtres d’une même couche partagent les mêmes paramètres</a:t>
            </a:r>
          </a:p>
          <a:p>
            <a:pPr lvl="2"/>
            <a:r>
              <a:rPr lang="fr-FR" dirty="0"/>
              <a:t>Moins de paramètres à apprendre </a:t>
            </a:r>
            <a:r>
              <a:rPr lang="fr-FR" dirty="0">
                <a:sym typeface="Wingdings" panose="05000000000000000000" pitchFamily="2" charset="2"/>
              </a:rPr>
              <a:t> l’apprentissage est plus rapide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Permet d’avoir des modèles plus gros pour le même temps d’apprentissage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Un modèle générique peut être décliné en modèles spécialisés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Transfert </a:t>
            </a:r>
            <a:r>
              <a:rPr lang="fr-FR" dirty="0" err="1">
                <a:sym typeface="Wingdings" panose="05000000000000000000" pitchFamily="2" charset="2"/>
              </a:rPr>
              <a:t>learning</a:t>
            </a:r>
            <a:r>
              <a:rPr lang="fr-FR" dirty="0">
                <a:sym typeface="Wingdings" panose="05000000000000000000" pitchFamily="2" charset="2"/>
              </a:rPr>
              <a:t> : on </a:t>
            </a:r>
            <a:r>
              <a:rPr lang="fr-FR" dirty="0" err="1">
                <a:sym typeface="Wingdings" panose="05000000000000000000" pitchFamily="2" charset="2"/>
              </a:rPr>
              <a:t>réentraine</a:t>
            </a:r>
            <a:r>
              <a:rPr lang="fr-FR" dirty="0">
                <a:sym typeface="Wingdings" panose="05000000000000000000" pitchFamily="2" charset="2"/>
              </a:rPr>
              <a:t> un modèle déjà entrainé pour un problème spécialisé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Apprentissage des premières couches sur des données génériques</a:t>
            </a:r>
          </a:p>
          <a:p>
            <a:pPr marL="720000" lvl="3"/>
            <a:r>
              <a:rPr lang="fr-FR" sz="1100" dirty="0">
                <a:sym typeface="Wingdings" panose="05000000000000000000" pitchFamily="2" charset="2"/>
              </a:rPr>
              <a:t>Nécessite d’importantes ressources de calcul et données d’apprentissage</a:t>
            </a:r>
          </a:p>
          <a:p>
            <a:pPr marL="720000" lvl="3"/>
            <a:r>
              <a:rPr lang="fr-FR" sz="1100" dirty="0">
                <a:sym typeface="Wingdings" panose="05000000000000000000" pitchFamily="2" charset="2"/>
              </a:rPr>
              <a:t>Fait une fois pour toutes</a:t>
            </a:r>
          </a:p>
          <a:p>
            <a:pPr lvl="2"/>
            <a:r>
              <a:rPr lang="fr-FR" dirty="0">
                <a:sym typeface="Wingdings" panose="05000000000000000000" pitchFamily="2" charset="2"/>
              </a:rPr>
              <a:t>Apprentissage des dernières couches sur des données spécifiques</a:t>
            </a:r>
          </a:p>
          <a:p>
            <a:pPr marL="720000" lvl="3"/>
            <a:r>
              <a:rPr lang="fr-FR" sz="1100" dirty="0">
                <a:sym typeface="Wingdings" panose="05000000000000000000" pitchFamily="2" charset="2"/>
              </a:rPr>
              <a:t>Spécialisation d’un modèle générique, plus rapide qu’un apprentissage complet</a:t>
            </a:r>
          </a:p>
          <a:p>
            <a:pPr marL="720000" lvl="3"/>
            <a:r>
              <a:rPr lang="fr-FR" sz="1100" dirty="0">
                <a:sym typeface="Wingdings" panose="05000000000000000000" pitchFamily="2" charset="2"/>
              </a:rPr>
              <a:t>Cette phase peut être répétée sur chaque type de donnée spécifique</a:t>
            </a:r>
          </a:p>
          <a:p>
            <a:pPr lvl="3"/>
            <a:endParaRPr lang="fr-FR" dirty="0">
              <a:sym typeface="Wingdings" panose="05000000000000000000" pitchFamily="2" charset="2"/>
            </a:endParaRPr>
          </a:p>
          <a:p>
            <a:pPr lvl="3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1446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: reconnaissance de caractères manuscrits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MNIST </a:t>
            </a:r>
            <a:r>
              <a:rPr lang="fr-FR" dirty="0" err="1"/>
              <a:t>database</a:t>
            </a:r>
            <a:r>
              <a:rPr lang="fr-FR" dirty="0"/>
              <a:t> of </a:t>
            </a:r>
            <a:r>
              <a:rPr lang="fr-FR" dirty="0" err="1"/>
              <a:t>handwritten</a:t>
            </a:r>
            <a:r>
              <a:rPr lang="fr-FR" dirty="0"/>
              <a:t> digits (</a:t>
            </a:r>
            <a:r>
              <a:rPr lang="fr-FR" dirty="0">
                <a:hlinkClick r:id="rId2"/>
              </a:rPr>
              <a:t>https://yann.lecun.com/exdb/mnist/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60000 images 28x28 pixels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Base de référence pour l’évaluation d’algorithmes de reconnaissance</a:t>
            </a:r>
          </a:p>
          <a:p>
            <a:pPr lvl="1"/>
            <a:r>
              <a:rPr lang="fr-FR" dirty="0"/>
              <a:t>1999: Yann </a:t>
            </a:r>
            <a:r>
              <a:rPr lang="fr-FR" dirty="0" err="1"/>
              <a:t>LeCun</a:t>
            </a:r>
            <a:r>
              <a:rPr lang="fr-FR" dirty="0"/>
              <a:t> propose </a:t>
            </a:r>
            <a:r>
              <a:rPr lang="fr-FR" dirty="0" err="1"/>
              <a:t>LeNet</a:t>
            </a:r>
            <a:r>
              <a:rPr lang="fr-FR" dirty="0"/>
              <a:t>, 1</a:t>
            </a:r>
            <a:r>
              <a:rPr lang="fr-FR" baseline="30000" dirty="0"/>
              <a:t>er</a:t>
            </a:r>
            <a:r>
              <a:rPr lang="fr-FR" dirty="0"/>
              <a:t> réseau convolutif, erreur ~1,5%</a:t>
            </a:r>
          </a:p>
          <a:p>
            <a:pPr lvl="2"/>
            <a:r>
              <a:rPr lang="fr-FR" dirty="0">
                <a:hlinkClick r:id="rId3"/>
              </a:rPr>
              <a:t>https://adamharley.com/nn_vis/cnn/2d.html</a:t>
            </a:r>
            <a:endParaRPr lang="fr-FR" dirty="0"/>
          </a:p>
          <a:p>
            <a:pPr lvl="2"/>
            <a:endParaRPr lang="fr-FR" dirty="0"/>
          </a:p>
          <a:p>
            <a:pPr marL="344487" lvl="2" indent="0">
              <a:buNone/>
            </a:pPr>
            <a:endParaRPr lang="fr-FR" dirty="0"/>
          </a:p>
          <a:p>
            <a:pPr lvl="3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1B76D4-D6C1-4617-AA9B-5F769DCC0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166" y="1024065"/>
            <a:ext cx="2568163" cy="14403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76D9507-5E03-48D7-B086-2911A00ED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496" y="3292540"/>
            <a:ext cx="6377940" cy="19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03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AEE10-C596-400B-95A3-BFBA85A6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2 : reconnaissance de caractères manuscrits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A7115-1078-44E8-9F96-029EE6B61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92" y="666751"/>
            <a:ext cx="8677656" cy="3791596"/>
          </a:xfrm>
        </p:spPr>
        <p:txBody>
          <a:bodyPr/>
          <a:lstStyle/>
          <a:p>
            <a:r>
              <a:rPr lang="fr-FR" dirty="0"/>
              <a:t>Basé sur </a:t>
            </a:r>
            <a:r>
              <a:rPr lang="fr-FR" sz="1200" dirty="0">
                <a:hlinkClick r:id="rId2"/>
              </a:rPr>
              <a:t>https://colab.research.google.com/github/chokkan/deeplearningclass/blob/master/mnist.ipynb</a:t>
            </a:r>
            <a:endParaRPr lang="fr-FR" sz="1200" dirty="0"/>
          </a:p>
          <a:p>
            <a:r>
              <a:rPr lang="fr-FR" dirty="0"/>
              <a:t>Lancer collab : </a:t>
            </a:r>
            <a:r>
              <a:rPr lang="fr-FR" dirty="0">
                <a:hlinkClick r:id="rId3"/>
              </a:rPr>
              <a:t>https://colab.research.google.com/</a:t>
            </a:r>
            <a:r>
              <a:rPr lang="fr-FR" dirty="0"/>
              <a:t>, se connecter</a:t>
            </a:r>
          </a:p>
          <a:p>
            <a:r>
              <a:rPr lang="fr-FR" dirty="0"/>
              <a:t>Fichier -&gt; Importer le </a:t>
            </a:r>
            <a:r>
              <a:rPr lang="fr-FR" dirty="0" err="1"/>
              <a:t>nobook</a:t>
            </a:r>
            <a:r>
              <a:rPr lang="fr-FR" dirty="0"/>
              <a:t>, sélectionner GitHub et saisir </a:t>
            </a:r>
            <a:r>
              <a:rPr lang="fr-FR" dirty="0" err="1"/>
              <a:t>LaFabrickMassy</a:t>
            </a:r>
            <a:endParaRPr lang="fr-FR" dirty="0"/>
          </a:p>
          <a:p>
            <a:r>
              <a:rPr lang="fr-FR" dirty="0"/>
              <a:t>Sélectionner « TP2-mnist.ipynb »</a:t>
            </a:r>
          </a:p>
          <a:p>
            <a:r>
              <a:rPr lang="fr-FR" dirty="0"/>
              <a:t>Le notebook comprends plusieurs sections :</a:t>
            </a:r>
          </a:p>
          <a:p>
            <a:pPr lvl="1"/>
            <a:r>
              <a:rPr lang="fr-FR" dirty="0"/>
              <a:t>0.1, 0.2, 0.3 : Chargement et préparation du </a:t>
            </a:r>
            <a:r>
              <a:rPr lang="fr-FR" dirty="0" err="1"/>
              <a:t>dataset</a:t>
            </a:r>
            <a:r>
              <a:rPr lang="fr-FR" dirty="0"/>
              <a:t> (obligatoire)</a:t>
            </a:r>
          </a:p>
          <a:p>
            <a:pPr lvl="1"/>
            <a:r>
              <a:rPr lang="fr-FR" dirty="0"/>
              <a:t>0.4 : Installation des librairies (obligatoire)</a:t>
            </a:r>
          </a:p>
          <a:p>
            <a:pPr lvl="1"/>
            <a:r>
              <a:rPr lang="fr-FR" dirty="0"/>
              <a:t>1.1, 1.2 : Entrainement « à la main »</a:t>
            </a:r>
          </a:p>
          <a:p>
            <a:pPr lvl="1"/>
            <a:r>
              <a:rPr lang="fr-FR" dirty="0"/>
              <a:t>Entrainement avec </a:t>
            </a:r>
            <a:r>
              <a:rPr lang="fr-FR" dirty="0" err="1"/>
              <a:t>pytorch</a:t>
            </a:r>
            <a:endParaRPr lang="fr-FR" dirty="0"/>
          </a:p>
          <a:p>
            <a:pPr lvl="2"/>
            <a:r>
              <a:rPr lang="fr-FR" dirty="0"/>
              <a:t>2.0 : Préparation (obligatoire)</a:t>
            </a:r>
          </a:p>
          <a:p>
            <a:pPr lvl="2"/>
            <a:r>
              <a:rPr lang="fr-FR" dirty="0"/>
              <a:t>2.1, 2.2 : Réseau à 1 et 3 couches</a:t>
            </a:r>
          </a:p>
          <a:p>
            <a:pPr lvl="2"/>
            <a:r>
              <a:rPr lang="fr-FR" dirty="0"/>
              <a:t>2.3 : Réseau convolutif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574828-E8B9-4E82-A391-9552C78054CB}"/>
              </a:ext>
            </a:extLst>
          </p:cNvPr>
          <p:cNvSpPr txBox="1"/>
          <p:nvPr/>
        </p:nvSpPr>
        <p:spPr>
          <a:xfrm>
            <a:off x="4277531" y="4355023"/>
            <a:ext cx="4043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On ne va faire que cette section</a:t>
            </a:r>
          </a:p>
          <a:p>
            <a:endParaRPr lang="fr-FR" sz="1400" dirty="0"/>
          </a:p>
          <a:p>
            <a:endParaRPr lang="fr-FR" sz="1400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21B0F4F-CCEC-46B9-AD5E-708336D10378}"/>
              </a:ext>
            </a:extLst>
          </p:cNvPr>
          <p:cNvCxnSpPr/>
          <p:nvPr/>
        </p:nvCxnSpPr>
        <p:spPr>
          <a:xfrm flipH="1">
            <a:off x="2893018" y="4496101"/>
            <a:ext cx="1431009" cy="67160"/>
          </a:xfrm>
          <a:prstGeom prst="straightConnector1">
            <a:avLst/>
          </a:prstGeom>
          <a:ln w="9525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44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YOLO : You look </a:t>
            </a:r>
            <a:r>
              <a:rPr lang="fr-FR" dirty="0" err="1"/>
              <a:t>only</a:t>
            </a:r>
            <a:r>
              <a:rPr lang="fr-FR"/>
              <a:t> once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540" y="561837"/>
            <a:ext cx="7014920" cy="350746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EF4DDA1-38E3-4F9A-9457-80D93CDFB682}"/>
              </a:ext>
            </a:extLst>
          </p:cNvPr>
          <p:cNvSpPr txBox="1"/>
          <p:nvPr/>
        </p:nvSpPr>
        <p:spPr>
          <a:xfrm>
            <a:off x="1674140" y="4477244"/>
            <a:ext cx="5519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Démo : </a:t>
            </a:r>
            <a:r>
              <a:rPr lang="fr-FR" sz="1400" dirty="0">
                <a:hlinkClick r:id="rId3"/>
              </a:rPr>
              <a:t>https://www.youtube.com/watch?v=QgF5PHDCwHw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391999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YOLO : You look </a:t>
            </a:r>
            <a:r>
              <a:rPr lang="fr-FR" dirty="0" err="1"/>
              <a:t>only</a:t>
            </a:r>
            <a:r>
              <a:rPr lang="fr-FR"/>
              <a:t> 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 de l’algorithme</a:t>
            </a:r>
          </a:p>
          <a:p>
            <a:pPr lvl="1"/>
            <a:r>
              <a:rPr lang="fr-FR" dirty="0"/>
              <a:t>Détecter des objets (affichage des « </a:t>
            </a:r>
            <a:r>
              <a:rPr lang="fr-FR" dirty="0" err="1"/>
              <a:t>bounding</a:t>
            </a:r>
            <a:r>
              <a:rPr lang="fr-FR" dirty="0"/>
              <a:t>-box ») et classifier les objets détectés</a:t>
            </a:r>
          </a:p>
          <a:p>
            <a:r>
              <a:rPr lang="fr-FR" dirty="0"/>
              <a:t>Principe de l’algorithme</a:t>
            </a:r>
          </a:p>
          <a:p>
            <a:pPr lvl="1"/>
            <a:r>
              <a:rPr lang="fr-FR" dirty="0"/>
              <a:t>Découpage de l’image en petites zones</a:t>
            </a:r>
          </a:p>
          <a:p>
            <a:pPr lvl="1"/>
            <a:r>
              <a:rPr lang="fr-FR" dirty="0"/>
              <a:t>Détection de la présence d’un objet sur la zone</a:t>
            </a:r>
          </a:p>
          <a:p>
            <a:pPr lvl="1"/>
            <a:r>
              <a:rPr lang="fr-FR" dirty="0"/>
              <a:t>Regroupement des différentes zones relatives à un objet</a:t>
            </a:r>
          </a:p>
          <a:p>
            <a:pPr lvl="1"/>
            <a:r>
              <a:rPr lang="fr-FR" dirty="0"/>
              <a:t>Classification de l’objet dans la zone</a:t>
            </a:r>
          </a:p>
          <a:p>
            <a:r>
              <a:rPr lang="fr-FR" dirty="0"/>
              <a:t>Les couches de détection d’objet dans une zone et de classification utilisent les mêmes couches de traitement (convolution)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https://miro.medium.com/v2/resize:fit:640/format:webp/0*WUpMWzNu_ymDyHPp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863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YOLO : You look </a:t>
            </a:r>
            <a:r>
              <a:rPr lang="fr-FR" dirty="0" err="1"/>
              <a:t>only</a:t>
            </a:r>
            <a:r>
              <a:rPr lang="fr-FR"/>
              <a:t> once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5" name="AutoShape 2" descr="https://miro.medium.com/v2/resize:fit:640/format:webp/0*WUpMWzNu_ymDyHPp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" y="666750"/>
            <a:ext cx="9144000" cy="364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86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Intermède</a:t>
            </a:r>
            <a:br>
              <a:rPr lang="fr-FR" dirty="0"/>
            </a:br>
            <a:r>
              <a:rPr lang="fr-FR" dirty="0"/>
              <a:t>Le clustering</a:t>
            </a:r>
          </a:p>
        </p:txBody>
      </p:sp>
    </p:spTree>
    <p:extLst>
      <p:ext uri="{BB962C8B-B14F-4D97-AF65-F5344CB8AC3E}">
        <p14:creationId xmlns:p14="http://schemas.microsoft.com/office/powerpoint/2010/main" val="238160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3792" y="666750"/>
                <a:ext cx="8677656" cy="4285177"/>
              </a:xfrm>
            </p:spPr>
            <p:txBody>
              <a:bodyPr/>
              <a:lstStyle/>
              <a:p>
                <a:r>
                  <a:rPr lang="fr-FR" dirty="0"/>
                  <a:t>On veut estimer le prix d’appartements à partir d’une base de donnée qui donne le prix en fonction de :</a:t>
                </a:r>
              </a:p>
              <a:p>
                <a:pPr lvl="1"/>
                <a:r>
                  <a:rPr lang="fr-FR" dirty="0"/>
                  <a:t>La surface</a:t>
                </a:r>
              </a:p>
              <a:p>
                <a:pPr lvl="1"/>
                <a:r>
                  <a:rPr lang="fr-FR" dirty="0"/>
                  <a:t>Le nombre de pièces</a:t>
                </a:r>
              </a:p>
              <a:p>
                <a:pPr lvl="1"/>
                <a:r>
                  <a:rPr lang="fr-FR" dirty="0"/>
                  <a:t>L’étage</a:t>
                </a:r>
              </a:p>
              <a:p>
                <a:pPr lvl="1"/>
                <a:r>
                  <a:rPr lang="fr-FR" dirty="0"/>
                  <a:t>La présence d’un balcon et/ou d’un parking</a:t>
                </a:r>
              </a:p>
              <a:p>
                <a:r>
                  <a:rPr lang="fr-FR" dirty="0"/>
                  <a:t>Quel est le prix d’un appartement de 60 m2, 3 pièces au 4</a:t>
                </a:r>
                <a:r>
                  <a:rPr lang="fr-FR" baseline="30000" dirty="0"/>
                  <a:t>e</a:t>
                </a:r>
                <a:r>
                  <a:rPr lang="fr-FR" dirty="0"/>
                  <a:t> étage avec parking et balcon ?</a:t>
                </a:r>
              </a:p>
              <a:p>
                <a:r>
                  <a:rPr lang="fr-FR" dirty="0"/>
                  <a:t>Le prix est une fonction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fr-F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On va chercher des 𝒂_𝟏, 𝒂_𝟐, 𝒂_𝟑, 𝒂_𝟒, 𝒂_𝟓 pour lesquelles le prix calculé est le plus proche possible des valeurs de la base de données</a:t>
                </a:r>
              </a:p>
              <a:p>
                <a:pPr lvl="1"/>
                <a:r>
                  <a:rPr lang="fr-FR" dirty="0"/>
                  <a:t>On espère que le système va « généraliser » : donner le bon prix pour un appartement qui n’est pas dans la base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792" y="666750"/>
                <a:ext cx="8677656" cy="4285177"/>
              </a:xfrm>
              <a:blipFill>
                <a:blip r:embed="rId3"/>
                <a:stretch>
                  <a:fillRect l="-1404" t="-1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le machine </a:t>
            </a:r>
            <a:r>
              <a:rPr lang="fr-FR" dirty="0" err="1"/>
              <a:t>learning</a:t>
            </a:r>
            <a:r>
              <a:rPr lang="fr-FR" dirty="0"/>
              <a:t> ?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30263963-5FE4-541F-9C5C-ABCC300A92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508749"/>
              </p:ext>
            </p:extLst>
          </p:nvPr>
        </p:nvGraphicFramePr>
        <p:xfrm>
          <a:off x="6567915" y="167518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Worksheet" showAsIcon="1" r:id="rId4" imgW="914400" imgH="771837" progId="Excel.Sheet.12">
                  <p:embed/>
                </p:oleObj>
              </mc:Choice>
              <mc:Fallback>
                <p:oleObj name="Worksheet" showAsIcon="1" r:id="rId4" imgW="914400" imgH="77183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67915" y="167518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086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DEA1E-F18B-442E-8DA6-4FBEB370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clustering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1FAE59-5E02-4956-AE5B-270F2227A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4385697"/>
          </a:xfrm>
        </p:spPr>
        <p:txBody>
          <a:bodyPr/>
          <a:lstStyle/>
          <a:p>
            <a:r>
              <a:rPr lang="fr-FR" dirty="0"/>
              <a:t>Le clustering c’est :</a:t>
            </a:r>
          </a:p>
          <a:p>
            <a:pPr lvl="1"/>
            <a:r>
              <a:rPr lang="fr-FR" dirty="0"/>
              <a:t>Une méthode d’apprentissage </a:t>
            </a:r>
            <a:r>
              <a:rPr lang="fr-FR" b="1" dirty="0"/>
              <a:t>non supervisée</a:t>
            </a:r>
          </a:p>
          <a:p>
            <a:pPr lvl="1"/>
            <a:r>
              <a:rPr lang="fr-FR" dirty="0"/>
              <a:t>Regroupe les données d’entrées en différentes catégories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Peut être utilisé en grande dimension, et avec un grand nombre de catégories</a:t>
            </a:r>
          </a:p>
          <a:p>
            <a:pPr lvl="1"/>
            <a:r>
              <a:rPr lang="fr-FR" dirty="0"/>
              <a:t>Il n’est pas nécessaire de labelliser les données, l’algorithme se débrouille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67B39F-C528-42DD-BE08-99F50ECA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53" y="1782303"/>
            <a:ext cx="2098147" cy="20488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4BCE973-DABC-4AC7-99B7-0660DDA4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79" y="1782303"/>
            <a:ext cx="2027445" cy="20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7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DEA1E-F18B-442E-8DA6-4FBEB370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Algorithmes de clustering</a:t>
            </a:r>
          </a:p>
        </p:txBody>
      </p:sp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A363A2C1-F7F0-42AE-ABB5-D76B4126E7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115843"/>
              </p:ext>
            </p:extLst>
          </p:nvPr>
        </p:nvGraphicFramePr>
        <p:xfrm>
          <a:off x="263525" y="666750"/>
          <a:ext cx="8777154" cy="4462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718">
                  <a:extLst>
                    <a:ext uri="{9D8B030D-6E8A-4147-A177-3AD203B41FA5}">
                      <a16:colId xmlns:a16="http://schemas.microsoft.com/office/drawing/2014/main" val="822231282"/>
                    </a:ext>
                  </a:extLst>
                </a:gridCol>
                <a:gridCol w="2925718">
                  <a:extLst>
                    <a:ext uri="{9D8B030D-6E8A-4147-A177-3AD203B41FA5}">
                      <a16:colId xmlns:a16="http://schemas.microsoft.com/office/drawing/2014/main" val="4262511489"/>
                    </a:ext>
                  </a:extLst>
                </a:gridCol>
                <a:gridCol w="2925718">
                  <a:extLst>
                    <a:ext uri="{9D8B030D-6E8A-4147-A177-3AD203B41FA5}">
                      <a16:colId xmlns:a16="http://schemas.microsoft.com/office/drawing/2014/main" val="4246355946"/>
                    </a:ext>
                  </a:extLst>
                </a:gridCol>
              </a:tblGrid>
              <a:tr h="37013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K-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means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Density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Distribution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891873"/>
                  </a:ext>
                </a:extLst>
              </a:tr>
              <a:tr h="37013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57052"/>
                  </a:ext>
                </a:extLst>
              </a:tr>
              <a:tr h="370130">
                <a:tc>
                  <a:txBody>
                    <a:bodyPr/>
                    <a:lstStyle/>
                    <a:p>
                      <a:r>
                        <a:rPr lang="fr-FR" dirty="0"/>
                        <a:t>+ efficace</a:t>
                      </a:r>
                    </a:p>
                    <a:p>
                      <a:endParaRPr lang="fr-FR" dirty="0"/>
                    </a:p>
                    <a:p>
                      <a:r>
                        <a:rPr lang="fr-FR" dirty="0"/>
                        <a:t>- les clusters doivent avoir des tailles équivalentes</a:t>
                      </a:r>
                    </a:p>
                    <a:p>
                      <a:r>
                        <a:rPr lang="fr-FR" dirty="0"/>
                        <a:t>- Très sensible aux erreurs (chaque donnée est mise dans un cluster)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 moins sensible aux erreurs (toutes les données ne sont pas mises dans un cluster)</a:t>
                      </a:r>
                    </a:p>
                    <a:p>
                      <a:endParaRPr lang="fr-FR" dirty="0"/>
                    </a:p>
                    <a:p>
                      <a:r>
                        <a:rPr lang="fr-FR" dirty="0"/>
                        <a:t>- Clusters de même densité</a:t>
                      </a:r>
                    </a:p>
                    <a:p>
                      <a:r>
                        <a:rPr lang="fr-FR" dirty="0"/>
                        <a:t>- Fonctionne mal en grande dimension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+ Fonctionne très bien si chaque cluster a une distrib. Gaussienne</a:t>
                      </a:r>
                    </a:p>
                    <a:p>
                      <a:endParaRPr lang="fr-FR" dirty="0"/>
                    </a:p>
                    <a:p>
                      <a:r>
                        <a:rPr lang="fr-FR" dirty="0"/>
                        <a:t>- Fonctionne très mal si la distribution n’est pas Gaussienne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501605"/>
                  </a:ext>
                </a:extLst>
              </a:tr>
            </a:tbl>
          </a:graphicData>
        </a:graphic>
      </p:graphicFrame>
      <p:pic>
        <p:nvPicPr>
          <p:cNvPr id="11" name="Graphique 10">
            <a:extLst>
              <a:ext uri="{FF2B5EF4-FFF2-40B4-BE49-F238E27FC236}">
                <a16:creationId xmlns:a16="http://schemas.microsoft.com/office/drawing/2014/main" id="{C17EF68A-2425-431D-A327-04F12984A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65" y="1108047"/>
            <a:ext cx="2812429" cy="2477227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5BC9EF16-ACBB-41EF-BB86-EF7BD7E0F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3405" y="1108047"/>
            <a:ext cx="2793935" cy="2363573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DBFCADD-E2CA-4565-A44A-BE4DEFDA4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8026" y="1442674"/>
            <a:ext cx="2872773" cy="19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2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79566-3B06-41C6-9DE2-B1923FB8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: trier ses photos de vacances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B64C8C-DA82-4725-8156-E5D16D48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va mixer un CNN et du clustering</a:t>
            </a:r>
          </a:p>
          <a:p>
            <a:r>
              <a:rPr lang="fr-FR" dirty="0"/>
              <a:t>Le CNN analyse l’image et produit (en interne) un vecteur caractéristique</a:t>
            </a:r>
          </a:p>
          <a:p>
            <a:endParaRPr lang="fr-FR" dirty="0"/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 applique le clustering sur les vecteurs caractéristiques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    les images sont regroupées par caractéristiques communes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0DF3F2-0A69-4B92-B593-E71CB673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04" y="1353455"/>
            <a:ext cx="6958687" cy="1704878"/>
          </a:xfrm>
          <a:prstGeom prst="rect">
            <a:avLst/>
          </a:prstGeom>
        </p:spPr>
      </p:pic>
      <p:sp>
        <p:nvSpPr>
          <p:cNvPr id="8" name="Flèche : bas 7">
            <a:extLst>
              <a:ext uri="{FF2B5EF4-FFF2-40B4-BE49-F238E27FC236}">
                <a16:creationId xmlns:a16="http://schemas.microsoft.com/office/drawing/2014/main" id="{65FDDCBC-17CB-4073-90D4-322B0B34D595}"/>
              </a:ext>
            </a:extLst>
          </p:cNvPr>
          <p:cNvSpPr/>
          <p:nvPr/>
        </p:nvSpPr>
        <p:spPr>
          <a:xfrm>
            <a:off x="5997844" y="1353455"/>
            <a:ext cx="475281" cy="366793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99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A094ECB-48EF-4858-9491-23CBB89D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596989"/>
            <a:ext cx="6314313" cy="3546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049" y="616767"/>
            <a:ext cx="8288739" cy="3909966"/>
          </a:xfrm>
        </p:spPr>
        <p:txBody>
          <a:bodyPr anchor="t"/>
          <a:lstStyle/>
          <a:p>
            <a:r>
              <a:rPr lang="fr-FR" dirty="0" err="1"/>
              <a:t>Miditech</a:t>
            </a:r>
            <a:r>
              <a:rPr lang="fr-FR" dirty="0"/>
              <a:t> - Machine </a:t>
            </a:r>
            <a:r>
              <a:rPr lang="fr-FR" dirty="0" err="1"/>
              <a:t>learning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Partie 3 : Les algorithmes génératifs</a:t>
            </a:r>
          </a:p>
        </p:txBody>
      </p:sp>
    </p:spTree>
    <p:extLst>
      <p:ext uri="{BB962C8B-B14F-4D97-AF65-F5344CB8AC3E}">
        <p14:creationId xmlns:p14="http://schemas.microsoft.com/office/powerpoint/2010/main" val="988824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Auto-encodeurs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1"/>
            <a:ext cx="8677656" cy="2997288"/>
          </a:xfrm>
        </p:spPr>
        <p:txBody>
          <a:bodyPr/>
          <a:lstStyle/>
          <a:p>
            <a:r>
              <a:rPr lang="fr-FR" dirty="0"/>
              <a:t>Principe : deux réseaux de neurones similaires sont montés tête-bêche</a:t>
            </a:r>
          </a:p>
          <a:p>
            <a:pPr lvl="1"/>
            <a:r>
              <a:rPr lang="fr-FR" dirty="0"/>
              <a:t>Le premier, l’encodeur, transforme l’entrée en un vecteur</a:t>
            </a:r>
          </a:p>
          <a:p>
            <a:pPr lvl="1"/>
            <a:r>
              <a:rPr lang="fr-FR" dirty="0"/>
              <a:t>Le deuxième, le décodeur, transforme le vecteur en sortie</a:t>
            </a:r>
          </a:p>
          <a:p>
            <a:r>
              <a:rPr lang="fr-FR" dirty="0"/>
              <a:t>Les réseaux sont entraînés pour produire la sortie à partir de l’entrée</a:t>
            </a:r>
          </a:p>
          <a:p>
            <a:pPr lvl="1"/>
            <a:r>
              <a:rPr lang="fr-FR" dirty="0"/>
              <a:t>Apprentissage auto-supervisé : il n’y a pas de notion de label/valeur sur les entrées</a:t>
            </a:r>
          </a:p>
          <a:p>
            <a:pPr lvl="1"/>
            <a:r>
              <a:rPr lang="fr-FR" dirty="0"/>
              <a:t>L’apprentissage n’a besoin que de données d’entrée</a:t>
            </a:r>
          </a:p>
          <a:p>
            <a:r>
              <a:rPr lang="fr-FR" dirty="0"/>
              <a:t>Au milieu, on a une </a:t>
            </a:r>
            <a:r>
              <a:rPr lang="fr-FR" i="1" dirty="0"/>
              <a:t>représentation latente </a:t>
            </a:r>
            <a:r>
              <a:rPr lang="fr-FR" dirty="0"/>
              <a:t>de la donnée d’entrée</a:t>
            </a:r>
          </a:p>
          <a:p>
            <a:pPr lvl="1"/>
            <a:r>
              <a:rPr lang="fr-FR" dirty="0"/>
              <a:t>le décodeur est capable de produire la donnée à partie de sa représentation</a:t>
            </a:r>
          </a:p>
          <a:p>
            <a:pPr lvl="1"/>
            <a:endParaRPr lang="fr-FR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1EFAFE29-B78F-4C58-81F4-5E082DDED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359" y="3271594"/>
            <a:ext cx="4410075" cy="1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9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Auto-encodeurs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1"/>
            <a:ext cx="8677656" cy="2997288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C’est bien beau un algorithme qui reproduit l’entrée, mais…</a:t>
            </a:r>
          </a:p>
          <a:p>
            <a:endParaRPr lang="fr-FR" sz="1000" dirty="0"/>
          </a:p>
          <a:p>
            <a:pPr marL="0" indent="0" algn="ctr">
              <a:buNone/>
            </a:pPr>
            <a:r>
              <a:rPr lang="fr-FR" sz="3600" dirty="0"/>
              <a:t>Ca sert à quoi ?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1EFAFE29-B78F-4C58-81F4-5E082DDED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3199" y="643495"/>
            <a:ext cx="4410075" cy="1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93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05B0F7-F79C-4CA6-9325-47EEA54F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Autoencodeurs</a:t>
            </a:r>
            <a:r>
              <a:rPr lang="fr-FR" dirty="0"/>
              <a:t> - entrainement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07FA70-9C5B-4AE9-A249-D95815BED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L’entrainement est piloté par la valeur de l’erreur : réduction</a:t>
            </a:r>
          </a:p>
          <a:p>
            <a:r>
              <a:rPr lang="fr-FR" dirty="0"/>
              <a:t>L’erreur est la différence entre l’image attendue et l’image produite</a:t>
            </a:r>
          </a:p>
          <a:p>
            <a:r>
              <a:rPr lang="fr-FR" dirty="0"/>
              <a:t>On n’est pas obligé de mettre l’image attendue en entrée du réseau</a:t>
            </a:r>
          </a:p>
          <a:p>
            <a:pPr lvl="1"/>
            <a:r>
              <a:rPr lang="fr-FR" dirty="0" err="1"/>
              <a:t>Débruitage</a:t>
            </a:r>
            <a:r>
              <a:rPr lang="fr-FR" dirty="0"/>
              <a:t> : image bruitée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image débruitée</a:t>
            </a:r>
          </a:p>
          <a:p>
            <a:pPr lvl="1"/>
            <a:r>
              <a:rPr lang="fr-FR" dirty="0"/>
              <a:t>Reconstruction de parties manquantes : image tronquée </a:t>
            </a:r>
            <a:r>
              <a:rPr lang="fr-FR" dirty="0">
                <a:sym typeface="Wingdings" panose="05000000000000000000" pitchFamily="2" charset="2"/>
              </a:rPr>
              <a:t> image complète</a:t>
            </a:r>
            <a:endParaRPr lang="fr-FR" dirty="0"/>
          </a:p>
          <a:p>
            <a:pPr lvl="1"/>
            <a:r>
              <a:rPr lang="fr-FR" dirty="0"/>
              <a:t>Augmentation de la résolution : image réduite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image complète</a:t>
            </a:r>
          </a:p>
          <a:p>
            <a:pPr lvl="1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9DD9AB-9FAD-4AEA-8258-E270617C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65" y="2993194"/>
            <a:ext cx="3558370" cy="17732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F0D7D9-24A8-45E4-9080-A30FA930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330" y="3137368"/>
            <a:ext cx="4367490" cy="14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0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05B0F7-F79C-4CA6-9325-47EEA54F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Autoencodeurs</a:t>
            </a:r>
            <a:r>
              <a:rPr lang="fr-FR" dirty="0"/>
              <a:t> - entrainement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07FA70-9C5B-4AE9-A249-D95815BE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3848101"/>
          </a:xfrm>
        </p:spPr>
        <p:txBody>
          <a:bodyPr/>
          <a:lstStyle/>
          <a:p>
            <a:r>
              <a:rPr lang="fr-FR" dirty="0"/>
              <a:t>Le décodeur entrainé est utile sans l’encodeur</a:t>
            </a:r>
          </a:p>
          <a:p>
            <a:pPr lvl="1"/>
            <a:r>
              <a:rPr lang="fr-FR" dirty="0"/>
              <a:t>On fournit un espace latent au décodeur</a:t>
            </a:r>
          </a:p>
          <a:p>
            <a:pPr lvl="1"/>
            <a:r>
              <a:rPr lang="fr-FR" dirty="0"/>
              <a:t>Il fournit une image correspondant aux images d’entraînement</a:t>
            </a:r>
          </a:p>
          <a:p>
            <a:pPr lvl="2"/>
            <a:r>
              <a:rPr lang="fr-FR" dirty="0"/>
              <a:t>Si l’espace latent utilisé corresponds aux espaces latents d’entraînement</a:t>
            </a:r>
          </a:p>
          <a:p>
            <a:pPr marL="344487" lvl="2" indent="0">
              <a:buNone/>
            </a:pPr>
            <a:endParaRPr lang="fr-FR" dirty="0"/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Ce principe d’encodeur/décodeur est généralisable à tout type de réseau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7C7BD34-E9D5-4669-B809-D4B5C0EDABE7}"/>
              </a:ext>
            </a:extLst>
          </p:cNvPr>
          <p:cNvSpPr txBox="1"/>
          <p:nvPr/>
        </p:nvSpPr>
        <p:spPr>
          <a:xfrm>
            <a:off x="2161887" y="4325739"/>
            <a:ext cx="488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C’est la base de l’IA générative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BE02C59-FC88-40CA-B8AB-1D49CFD42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3165" y="1840547"/>
            <a:ext cx="45529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91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GAN –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49"/>
            <a:ext cx="8677656" cy="436503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fr-FR" dirty="0"/>
              <a:t>Composé d’un réseau générateur (=décodeur) et d’un réseau discriminateur</a:t>
            </a:r>
          </a:p>
          <a:p>
            <a:pPr>
              <a:spcAft>
                <a:spcPts val="0"/>
              </a:spcAft>
            </a:pPr>
            <a:r>
              <a:rPr lang="fr-FR" dirty="0"/>
              <a:t>Le générateur produit une sortie à partir d’un espace latent</a:t>
            </a:r>
          </a:p>
          <a:p>
            <a:pPr>
              <a:spcAft>
                <a:spcPts val="0"/>
              </a:spcAft>
            </a:pPr>
            <a:r>
              <a:rPr lang="fr-FR" dirty="0"/>
              <a:t>Le discriminateur est un classificateur, il tente de déterminer si une image est vraie ou générée par le générateur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DC12E25-2AC4-44A8-BD2C-8F7E77648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677" y="2057401"/>
            <a:ext cx="54959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13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GAN –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49"/>
            <a:ext cx="8677656" cy="436503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fr-FR" dirty="0"/>
              <a:t>Entrainement:</a:t>
            </a:r>
          </a:p>
          <a:p>
            <a:pPr lvl="1">
              <a:spcAft>
                <a:spcPts val="0"/>
              </a:spcAft>
            </a:pPr>
            <a:r>
              <a:rPr lang="fr-FR" dirty="0"/>
              <a:t>Le générateur produit des images à partir d’espaces latents aléatoire</a:t>
            </a:r>
          </a:p>
          <a:p>
            <a:pPr lvl="1">
              <a:spcAft>
                <a:spcPts val="0"/>
              </a:spcAft>
            </a:pPr>
            <a:r>
              <a:rPr lang="fr-FR" dirty="0"/>
              <a:t>Le discriminant tente de déterminer si des images vraies et générées sont vraies</a:t>
            </a:r>
          </a:p>
          <a:p>
            <a:pPr>
              <a:spcAft>
                <a:spcPts val="0"/>
              </a:spcAft>
            </a:pPr>
            <a:r>
              <a:rPr lang="fr-FR" dirty="0"/>
              <a:t>Fonction d’erreur</a:t>
            </a:r>
          </a:p>
          <a:p>
            <a:pPr lvl="1">
              <a:spcAft>
                <a:spcPts val="0"/>
              </a:spcAft>
            </a:pPr>
            <a:r>
              <a:rPr lang="fr-FR" dirty="0"/>
              <a:t>Discriminateur : la détermination des vraies images</a:t>
            </a:r>
          </a:p>
          <a:p>
            <a:pPr lvl="1"/>
            <a:r>
              <a:rPr lang="fr-FR" dirty="0"/>
              <a:t>Générateur : une image a été détectée comme générée par le discriminateur</a:t>
            </a:r>
          </a:p>
          <a:p>
            <a:pPr>
              <a:spcAft>
                <a:spcPts val="0"/>
              </a:spcAft>
            </a:pPr>
            <a:r>
              <a:rPr lang="fr-FR" dirty="0"/>
              <a:t>On entraine le générateur à leurrer le discriminateur</a:t>
            </a:r>
          </a:p>
          <a:p>
            <a:pPr>
              <a:spcAft>
                <a:spcPts val="0"/>
              </a:spcAft>
            </a:pPr>
            <a:r>
              <a:rPr lang="fr-FR" dirty="0"/>
              <a:t>On entraine le discriminateur à ne pas se faire leurrer</a:t>
            </a:r>
          </a:p>
          <a:p>
            <a:pPr>
              <a:spcAft>
                <a:spcPts val="0"/>
              </a:spcAft>
            </a:pPr>
            <a:r>
              <a:rPr lang="fr-FR" dirty="0"/>
              <a:t>Une fois le générateur bien entrainé, le discriminateur ne peut pas répondre</a:t>
            </a:r>
          </a:p>
          <a:p>
            <a:pPr marL="168275" lvl="1" indent="0">
              <a:spcAft>
                <a:spcPts val="0"/>
              </a:spcAft>
              <a:buNone/>
            </a:pPr>
            <a:r>
              <a:rPr lang="fr-FR" dirty="0">
                <a:sym typeface="Wingdings" panose="05000000000000000000" pitchFamily="2" charset="2"/>
              </a:rPr>
              <a:t>L’algorithme d’entrainement ne converge pas, il faut s’arrêter avant</a:t>
            </a:r>
          </a:p>
          <a:p>
            <a:pPr>
              <a:spcAft>
                <a:spcPts val="0"/>
              </a:spcAft>
            </a:pPr>
            <a:r>
              <a:rPr lang="fr-FR" dirty="0"/>
              <a:t>Exemple 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fr-FR" dirty="0"/>
              <a:t>	</a:t>
            </a:r>
            <a:r>
              <a:rPr lang="fr-FR" dirty="0">
                <a:hlinkClick r:id="rId2"/>
              </a:rPr>
              <a:t>https://thispersondoesnotexist.com/</a:t>
            </a:r>
            <a:endParaRPr lang="fr-FR" dirty="0"/>
          </a:p>
          <a:p>
            <a:pPr marL="0" indent="0">
              <a:spcAft>
                <a:spcPts val="0"/>
              </a:spcAft>
              <a:buNone/>
            </a:pPr>
            <a:r>
              <a:rPr lang="fr-FR" dirty="0"/>
              <a:t>	</a:t>
            </a:r>
            <a:r>
              <a:rPr lang="fr-FR" dirty="0">
                <a:hlinkClick r:id="rId3"/>
              </a:rPr>
              <a:t>http://thesecatsdonotexist.com/</a:t>
            </a:r>
            <a:r>
              <a:rPr lang="fr-FR" dirty="0"/>
              <a:t> intéressant car quelques erreurs</a:t>
            </a:r>
          </a:p>
          <a:p>
            <a:pPr marL="168275" lvl="1" indent="0"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21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4285177"/>
          </a:xfrm>
        </p:spPr>
        <p:txBody>
          <a:bodyPr/>
          <a:lstStyle/>
          <a:p>
            <a:r>
              <a:rPr lang="fr-FR" dirty="0"/>
              <a:t>Le principe</a:t>
            </a:r>
          </a:p>
          <a:p>
            <a:pPr lvl="1"/>
            <a:r>
              <a:rPr lang="fr-FR" dirty="0"/>
              <a:t>On par de valeurs 𝒂_𝟏, 𝒂_𝟐, 𝒂_𝟑, 𝒂_𝟒, 𝒂_𝟓 au hasard</a:t>
            </a:r>
          </a:p>
          <a:p>
            <a:pPr lvl="1"/>
            <a:r>
              <a:rPr lang="fr-FR" dirty="0"/>
              <a:t>On calcule l’erreur entre les prix calculés et les prix de la base de donnée </a:t>
            </a:r>
          </a:p>
          <a:p>
            <a:pPr lvl="1"/>
            <a:r>
              <a:rPr lang="fr-FR" dirty="0"/>
              <a:t>On modifie les paramètres pour réduire cette erreur (comment ? on va voir…)</a:t>
            </a:r>
          </a:p>
          <a:p>
            <a:pPr lvl="1"/>
            <a:r>
              <a:rPr lang="fr-FR" dirty="0"/>
              <a:t>On recommence jusqu’à ce que l’erreur soit faible</a:t>
            </a:r>
          </a:p>
          <a:p>
            <a:r>
              <a:rPr lang="fr-FR" dirty="0"/>
              <a:t>Ça ne va peut-être pas marcher, l’erreur peut rester importante</a:t>
            </a:r>
          </a:p>
          <a:p>
            <a:pPr lvl="1"/>
            <a:r>
              <a:rPr lang="fr-FR" dirty="0"/>
              <a:t>Si le modèle (la fonction 𝒂_𝟏.𝒔+𝒂_𝟐.𝒏+𝒂_𝟑.𝒆+𝒂_𝟒.𝒑+𝒂_𝟓.𝒃) n’est pas représentatif</a:t>
            </a:r>
          </a:p>
          <a:p>
            <a:r>
              <a:rPr lang="fr-FR" dirty="0"/>
              <a:t>Même si on réduit l’erreur, le modèle ne va peut-être pas ou mal généraliser</a:t>
            </a:r>
          </a:p>
          <a:p>
            <a:pPr lvl="1"/>
            <a:r>
              <a:rPr lang="fr-FR" dirty="0"/>
              <a:t>Si les données de la base ne sont pas représentatives, ex :</a:t>
            </a:r>
          </a:p>
          <a:p>
            <a:pPr lvl="2"/>
            <a:r>
              <a:rPr lang="fr-FR" dirty="0"/>
              <a:t>Beaucoup d’appartements de 1,2 ou 4 pièces mais très peu de 3 pièces</a:t>
            </a:r>
          </a:p>
          <a:p>
            <a:pPr lvl="2"/>
            <a:r>
              <a:rPr lang="fr-FR" dirty="0"/>
              <a:t>On cherche le prix d’un appartement atypique (grande surface mais peu de pièces)</a:t>
            </a:r>
          </a:p>
          <a:p>
            <a:pPr lvl="1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le machine </a:t>
            </a:r>
            <a:r>
              <a:rPr lang="fr-FR" dirty="0" err="1"/>
              <a:t>learning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595039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BCA45-7A7C-450C-AF96-25AAB846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Intermède – le Neural Style Transfer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93552C5-B6D3-4F99-B65D-400CAC53F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86" y="880110"/>
            <a:ext cx="2581433" cy="384810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893060-CED8-4590-9115-01C22CC1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88" y="1106879"/>
            <a:ext cx="6125311" cy="29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D3DA9-AC7F-4E97-BA1C-2B27AB57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Intermède – le Neural Style Transfer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DC00B9-9C2E-4700-8850-CB417B384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Rappel sur le fonctionnement des CNN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Les premières couches de convolutions analysent les </a:t>
            </a:r>
            <a:r>
              <a:rPr lang="fr-FR" dirty="0" err="1"/>
              <a:t>macro-structures</a:t>
            </a:r>
            <a:endParaRPr lang="fr-FR" dirty="0"/>
          </a:p>
          <a:p>
            <a:pPr lvl="1"/>
            <a:r>
              <a:rPr lang="fr-FR" dirty="0"/>
              <a:t>Les dernières couches de convolution analysent les caractéristiques</a:t>
            </a:r>
          </a:p>
          <a:p>
            <a:pPr marL="168275" lvl="1" indent="0">
              <a:buNone/>
            </a:pPr>
            <a:r>
              <a:rPr lang="fr-FR" dirty="0">
                <a:sym typeface="Wingdings" panose="05000000000000000000" pitchFamily="2" charset="2"/>
              </a:rPr>
              <a:t>	 Les premières couches décrivent le style</a:t>
            </a:r>
          </a:p>
          <a:p>
            <a:pPr marL="168275" lvl="1" indent="0">
              <a:buNone/>
            </a:pPr>
            <a:r>
              <a:rPr lang="fr-FR" dirty="0">
                <a:sym typeface="Wingdings" panose="05000000000000000000" pitchFamily="2" charset="2"/>
              </a:rPr>
              <a:t>	 Les dernières couches décrivent le contenu de l’image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320FEE-5701-4A3D-8DCE-95A9F6FB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952575"/>
            <a:ext cx="6461760" cy="204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21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1F9B3-B9FC-4689-B8EB-9D8ED9E5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Intermède – le Neural Style Transfer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D9E1D5-05A7-450C-850F-622BBEA32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92" y="666750"/>
            <a:ext cx="5055679" cy="3848101"/>
          </a:xfrm>
        </p:spPr>
        <p:txBody>
          <a:bodyPr/>
          <a:lstStyle/>
          <a:p>
            <a:r>
              <a:rPr lang="fr-FR" dirty="0"/>
              <a:t>On utilise 3 réseaux de neurones identiques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avec l’image de référence</a:t>
            </a:r>
          </a:p>
          <a:p>
            <a:pPr lvl="1"/>
            <a:r>
              <a:rPr lang="fr-FR" dirty="0"/>
              <a:t>2</a:t>
            </a:r>
            <a:r>
              <a:rPr lang="fr-FR" baseline="30000" dirty="0"/>
              <a:t>e</a:t>
            </a:r>
            <a:r>
              <a:rPr lang="fr-FR" dirty="0"/>
              <a:t> avec l’image à générer</a:t>
            </a:r>
          </a:p>
          <a:p>
            <a:pPr lvl="1"/>
            <a:r>
              <a:rPr lang="fr-FR" dirty="0"/>
              <a:t>3</a:t>
            </a:r>
            <a:r>
              <a:rPr lang="fr-FR" baseline="30000" dirty="0"/>
              <a:t>e</a:t>
            </a:r>
            <a:r>
              <a:rPr lang="fr-FR" dirty="0"/>
              <a:t> avec l’image de style</a:t>
            </a:r>
          </a:p>
          <a:p>
            <a:r>
              <a:rPr lang="fr-FR" dirty="0"/>
              <a:t>C’est l’image générée qui sera optimisée</a:t>
            </a:r>
          </a:p>
          <a:p>
            <a:pPr lvl="1"/>
            <a:r>
              <a:rPr lang="fr-FR" dirty="0"/>
              <a:t>Quels sont les pixels qui minimisent l’erreur</a:t>
            </a:r>
          </a:p>
          <a:p>
            <a:r>
              <a:rPr lang="fr-FR" dirty="0"/>
              <a:t>Fonction d’erreur</a:t>
            </a:r>
          </a:p>
          <a:p>
            <a:pPr marL="168275" lvl="1" indent="0">
              <a:buNone/>
            </a:pPr>
            <a:r>
              <a:rPr lang="fr-FR" dirty="0"/>
              <a:t>Différence entre les dernières couches 1</a:t>
            </a:r>
            <a:r>
              <a:rPr lang="fr-FR" baseline="30000" dirty="0"/>
              <a:t>er</a:t>
            </a:r>
            <a:r>
              <a:rPr lang="fr-FR" dirty="0"/>
              <a:t> et 2</a:t>
            </a:r>
            <a:r>
              <a:rPr lang="fr-FR" baseline="30000" dirty="0"/>
              <a:t>e</a:t>
            </a:r>
            <a:r>
              <a:rPr lang="fr-FR" dirty="0"/>
              <a:t> </a:t>
            </a:r>
          </a:p>
          <a:p>
            <a:pPr marL="168275" lvl="1" indent="0" algn="ctr">
              <a:buNone/>
            </a:pPr>
            <a:r>
              <a:rPr lang="fr-FR" dirty="0"/>
              <a:t>+</a:t>
            </a:r>
          </a:p>
          <a:p>
            <a:pPr marL="168275" lvl="1" indent="0">
              <a:buNone/>
            </a:pPr>
            <a:r>
              <a:rPr lang="fr-FR" dirty="0"/>
              <a:t>Différence entre toutes les couches 2</a:t>
            </a:r>
            <a:r>
              <a:rPr lang="fr-FR" baseline="30000" dirty="0"/>
              <a:t>e</a:t>
            </a:r>
            <a:r>
              <a:rPr lang="fr-FR" dirty="0"/>
              <a:t> et 3</a:t>
            </a:r>
            <a:r>
              <a:rPr lang="fr-FR" baseline="30000" dirty="0"/>
              <a:t>e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AA98BD6-FE7C-46DB-A85F-514D8EE0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71" y="1042670"/>
            <a:ext cx="3625790" cy="275717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7FF66AA-754E-4D57-B2D9-C04AEF0CF63D}"/>
              </a:ext>
            </a:extLst>
          </p:cNvPr>
          <p:cNvSpPr txBox="1"/>
          <p:nvPr/>
        </p:nvSpPr>
        <p:spPr>
          <a:xfrm>
            <a:off x="3031353" y="4521439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TP3-Style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887871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A094ECB-48EF-4858-9491-23CBB89D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596989"/>
            <a:ext cx="6314313" cy="3546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049" y="616767"/>
            <a:ext cx="8288739" cy="3909966"/>
          </a:xfrm>
        </p:spPr>
        <p:txBody>
          <a:bodyPr anchor="t"/>
          <a:lstStyle/>
          <a:p>
            <a:r>
              <a:rPr lang="fr-FR" dirty="0" err="1"/>
              <a:t>Miditech</a:t>
            </a:r>
            <a:r>
              <a:rPr lang="fr-FR" dirty="0"/>
              <a:t> - Machine </a:t>
            </a:r>
            <a:r>
              <a:rPr lang="fr-FR" dirty="0" err="1"/>
              <a:t>learning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Partie 4 : Les réseaux récursifs, </a:t>
            </a:r>
            <a:r>
              <a:rPr lang="fr-FR" dirty="0" err="1"/>
              <a:t>transformers</a:t>
            </a:r>
            <a:r>
              <a:rPr lang="fr-FR" dirty="0"/>
              <a:t>, GPT, …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2005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367D51-0B62-43F9-B75E-F27D07DC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récursifs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C62A7C-1ED3-4727-9C90-FD8A41F80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de neurones « classiques » ne sont pas adaptés à des entrées de taille variable : texte, son, séries temporelles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55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880208" cy="4285177"/>
          </a:xfrm>
        </p:spPr>
        <p:txBody>
          <a:bodyPr/>
          <a:lstStyle/>
          <a:p>
            <a:r>
              <a:rPr lang="fr-FR" dirty="0"/>
              <a:t>Le machine </a:t>
            </a:r>
            <a:r>
              <a:rPr lang="fr-FR" dirty="0" err="1"/>
              <a:t>learning</a:t>
            </a:r>
            <a:r>
              <a:rPr lang="fr-FR" dirty="0"/>
              <a:t>, c’est :</a:t>
            </a:r>
          </a:p>
          <a:p>
            <a:pPr lvl="1"/>
            <a:r>
              <a:rPr lang="fr-FR" dirty="0"/>
              <a:t>Choisir un algorithme adapté au problème, dont on va chercher les paramètres</a:t>
            </a:r>
          </a:p>
          <a:p>
            <a:pPr lvl="1"/>
            <a:r>
              <a:rPr lang="fr-FR" dirty="0"/>
              <a:t>Trouver les « meilleurs » paramètres à partir de données (entrainement/apprentissage)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Utiliser cet algorithme paramétré dans une application (inférence)</a:t>
            </a:r>
          </a:p>
          <a:p>
            <a:r>
              <a:rPr lang="fr-FR" dirty="0"/>
              <a:t>Types d’algorithmes</a:t>
            </a:r>
          </a:p>
          <a:p>
            <a:pPr lvl="1"/>
            <a:r>
              <a:rPr lang="fr-FR" dirty="0"/>
              <a:t>Régression : estimer une valeur (ex. prix d’un appartement)</a:t>
            </a:r>
          </a:p>
          <a:p>
            <a:pPr lvl="1"/>
            <a:r>
              <a:rPr lang="fr-FR" dirty="0"/>
              <a:t>Classification : identifier la catégorie d’une donnée (ex. classification d’images)</a:t>
            </a:r>
          </a:p>
          <a:p>
            <a:pPr lvl="1"/>
            <a:r>
              <a:rPr lang="fr-FR" dirty="0"/>
              <a:t>Partitionnement (clustering) : regrouper des données par catégorie</a:t>
            </a:r>
          </a:p>
          <a:p>
            <a:pPr lvl="1"/>
            <a:r>
              <a:rPr lang="fr-FR" dirty="0"/>
              <a:t>Génération d’image, de texte, de son…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le machine </a:t>
            </a:r>
            <a:r>
              <a:rPr lang="fr-FR" dirty="0" err="1"/>
              <a:t>learning</a:t>
            </a:r>
            <a:r>
              <a:rPr lang="fr-FR" dirty="0"/>
              <a:t>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AB708-1568-465A-B209-1311570CC80D}"/>
              </a:ext>
            </a:extLst>
          </p:cNvPr>
          <p:cNvSpPr/>
          <p:nvPr/>
        </p:nvSpPr>
        <p:spPr>
          <a:xfrm>
            <a:off x="3833739" y="1858479"/>
            <a:ext cx="1079500" cy="952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077C64C-B567-43EB-97C2-C0EF50F8833C}"/>
              </a:ext>
            </a:extLst>
          </p:cNvPr>
          <p:cNvCxnSpPr>
            <a:endCxn id="4" idx="1"/>
          </p:cNvCxnSpPr>
          <p:nvPr/>
        </p:nvCxnSpPr>
        <p:spPr>
          <a:xfrm>
            <a:off x="3401939" y="2334729"/>
            <a:ext cx="431800" cy="0"/>
          </a:xfrm>
          <a:prstGeom prst="straightConnector1">
            <a:avLst/>
          </a:prstGeom>
          <a:ln w="9525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96405A4-F29C-4E80-8C1E-8C2A1E1373E5}"/>
              </a:ext>
            </a:extLst>
          </p:cNvPr>
          <p:cNvCxnSpPr/>
          <p:nvPr/>
        </p:nvCxnSpPr>
        <p:spPr>
          <a:xfrm>
            <a:off x="4921250" y="2328379"/>
            <a:ext cx="431800" cy="0"/>
          </a:xfrm>
          <a:prstGeom prst="straightConnector1">
            <a:avLst/>
          </a:prstGeom>
          <a:ln w="9525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81061AB-EC16-4963-B9E1-8A8F91CB415C}"/>
              </a:ext>
            </a:extLst>
          </p:cNvPr>
          <p:cNvSpPr txBox="1"/>
          <p:nvPr/>
        </p:nvSpPr>
        <p:spPr>
          <a:xfrm>
            <a:off x="3006664" y="1983990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491F1C-413A-4DA2-A265-92B54C1F32BE}"/>
              </a:ext>
            </a:extLst>
          </p:cNvPr>
          <p:cNvSpPr txBox="1"/>
          <p:nvPr/>
        </p:nvSpPr>
        <p:spPr>
          <a:xfrm>
            <a:off x="5289550" y="1982501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922F431-10F2-44B0-AFCD-E9C49E1B4525}"/>
              </a:ext>
            </a:extLst>
          </p:cNvPr>
          <p:cNvSpPr/>
          <p:nvPr/>
        </p:nvSpPr>
        <p:spPr>
          <a:xfrm>
            <a:off x="3970020" y="1983990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351135E-FF66-4246-BE07-88E49EFA3F45}"/>
              </a:ext>
            </a:extLst>
          </p:cNvPr>
          <p:cNvCxnSpPr>
            <a:cxnSpLocks/>
          </p:cNvCxnSpPr>
          <p:nvPr/>
        </p:nvCxnSpPr>
        <p:spPr>
          <a:xfrm>
            <a:off x="4048125" y="2064114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1FD15022-F414-43B0-9185-E334720E3350}"/>
              </a:ext>
            </a:extLst>
          </p:cNvPr>
          <p:cNvSpPr/>
          <p:nvPr/>
        </p:nvSpPr>
        <p:spPr>
          <a:xfrm>
            <a:off x="4296849" y="1983990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04DCDFD-77DD-407C-82C2-1BB97F680C1E}"/>
              </a:ext>
            </a:extLst>
          </p:cNvPr>
          <p:cNvCxnSpPr>
            <a:cxnSpLocks/>
          </p:cNvCxnSpPr>
          <p:nvPr/>
        </p:nvCxnSpPr>
        <p:spPr>
          <a:xfrm>
            <a:off x="4374954" y="2064114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6D21690D-F018-4D80-BF5F-C5540EF4CAF0}"/>
              </a:ext>
            </a:extLst>
          </p:cNvPr>
          <p:cNvSpPr/>
          <p:nvPr/>
        </p:nvSpPr>
        <p:spPr>
          <a:xfrm>
            <a:off x="4629983" y="1989477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747CD2D-9B6E-49D6-B7DA-BD840FD666DE}"/>
              </a:ext>
            </a:extLst>
          </p:cNvPr>
          <p:cNvCxnSpPr>
            <a:cxnSpLocks/>
          </p:cNvCxnSpPr>
          <p:nvPr/>
        </p:nvCxnSpPr>
        <p:spPr>
          <a:xfrm>
            <a:off x="4708088" y="2069601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1F27485D-7E9C-44DC-AA9B-052F31FE712F}"/>
              </a:ext>
            </a:extLst>
          </p:cNvPr>
          <p:cNvSpPr/>
          <p:nvPr/>
        </p:nvSpPr>
        <p:spPr>
          <a:xfrm>
            <a:off x="3970020" y="2275341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FCD2B1-8B05-4E8C-9BCD-5BF44476BBB8}"/>
              </a:ext>
            </a:extLst>
          </p:cNvPr>
          <p:cNvCxnSpPr>
            <a:cxnSpLocks/>
          </p:cNvCxnSpPr>
          <p:nvPr/>
        </p:nvCxnSpPr>
        <p:spPr>
          <a:xfrm>
            <a:off x="4048125" y="2355465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4D19365E-02E7-4742-B035-16A881897A65}"/>
              </a:ext>
            </a:extLst>
          </p:cNvPr>
          <p:cNvSpPr/>
          <p:nvPr/>
        </p:nvSpPr>
        <p:spPr>
          <a:xfrm>
            <a:off x="4296849" y="2275341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3E073C1-DECD-4FD4-A163-4495EC2D8BF1}"/>
              </a:ext>
            </a:extLst>
          </p:cNvPr>
          <p:cNvCxnSpPr>
            <a:cxnSpLocks/>
          </p:cNvCxnSpPr>
          <p:nvPr/>
        </p:nvCxnSpPr>
        <p:spPr>
          <a:xfrm>
            <a:off x="4374954" y="2355465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A3E93C20-47D5-486A-9FE3-9116D72C7F99}"/>
              </a:ext>
            </a:extLst>
          </p:cNvPr>
          <p:cNvSpPr/>
          <p:nvPr/>
        </p:nvSpPr>
        <p:spPr>
          <a:xfrm>
            <a:off x="4629983" y="2280828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1FB3A08-9D04-4D0A-ABF8-EDF30512112F}"/>
              </a:ext>
            </a:extLst>
          </p:cNvPr>
          <p:cNvCxnSpPr>
            <a:cxnSpLocks/>
          </p:cNvCxnSpPr>
          <p:nvPr/>
        </p:nvCxnSpPr>
        <p:spPr>
          <a:xfrm>
            <a:off x="4708088" y="2360952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EC84D6C1-C6FC-4601-ADB1-104E010D52AD}"/>
              </a:ext>
            </a:extLst>
          </p:cNvPr>
          <p:cNvSpPr/>
          <p:nvPr/>
        </p:nvSpPr>
        <p:spPr>
          <a:xfrm>
            <a:off x="3970020" y="2566692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993C911-3E76-44D4-8F6C-9D123C12B1E1}"/>
              </a:ext>
            </a:extLst>
          </p:cNvPr>
          <p:cNvCxnSpPr>
            <a:cxnSpLocks/>
          </p:cNvCxnSpPr>
          <p:nvPr/>
        </p:nvCxnSpPr>
        <p:spPr>
          <a:xfrm>
            <a:off x="4048125" y="2646816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27DC29A8-1785-4D19-9767-6E9488E16061}"/>
              </a:ext>
            </a:extLst>
          </p:cNvPr>
          <p:cNvSpPr/>
          <p:nvPr/>
        </p:nvSpPr>
        <p:spPr>
          <a:xfrm>
            <a:off x="4296849" y="2566692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FAB19BC-A595-4019-87F6-28061028F739}"/>
              </a:ext>
            </a:extLst>
          </p:cNvPr>
          <p:cNvCxnSpPr>
            <a:cxnSpLocks/>
          </p:cNvCxnSpPr>
          <p:nvPr/>
        </p:nvCxnSpPr>
        <p:spPr>
          <a:xfrm>
            <a:off x="4374954" y="2646816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15E2BEC1-E295-4CBB-BAC9-4A9E2E13B495}"/>
              </a:ext>
            </a:extLst>
          </p:cNvPr>
          <p:cNvSpPr/>
          <p:nvPr/>
        </p:nvSpPr>
        <p:spPr>
          <a:xfrm>
            <a:off x="4629983" y="2572179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B3F1335-8592-49F2-9A58-2167DB1CC9E4}"/>
              </a:ext>
            </a:extLst>
          </p:cNvPr>
          <p:cNvCxnSpPr>
            <a:cxnSpLocks/>
          </p:cNvCxnSpPr>
          <p:nvPr/>
        </p:nvCxnSpPr>
        <p:spPr>
          <a:xfrm>
            <a:off x="4708088" y="2652303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64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880208" cy="4285177"/>
          </a:xfrm>
        </p:spPr>
        <p:txBody>
          <a:bodyPr/>
          <a:lstStyle/>
          <a:p>
            <a:r>
              <a:rPr lang="fr-FR" dirty="0"/>
              <a:t>Méthodes d’apprentissage</a:t>
            </a:r>
          </a:p>
          <a:p>
            <a:pPr lvl="1"/>
            <a:r>
              <a:rPr lang="fr-FR" dirty="0"/>
              <a:t>Supervisé : entrainement sur des entrées/sorties connues</a:t>
            </a:r>
          </a:p>
          <a:p>
            <a:pPr lvl="2"/>
            <a:r>
              <a:rPr lang="fr-FR" dirty="0"/>
              <a:t>Nécessite un grand nombre de données </a:t>
            </a:r>
            <a:r>
              <a:rPr lang="fr-FR" i="1" dirty="0"/>
              <a:t>labellisées</a:t>
            </a:r>
            <a:r>
              <a:rPr lang="fr-FR" dirty="0"/>
              <a:t>. </a:t>
            </a:r>
          </a:p>
          <a:p>
            <a:pPr lvl="2"/>
            <a:r>
              <a:rPr lang="fr-FR" dirty="0"/>
              <a:t>Méthode historique </a:t>
            </a:r>
          </a:p>
          <a:p>
            <a:pPr lvl="2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Non supervisé : découverte de caractéristiques communes, auto-classification</a:t>
            </a:r>
          </a:p>
          <a:p>
            <a:pPr lvl="2"/>
            <a:r>
              <a:rPr lang="fr-FR" dirty="0"/>
              <a:t>Partitionnement de données en catégories</a:t>
            </a:r>
          </a:p>
          <a:p>
            <a:pPr lvl="1"/>
            <a:r>
              <a:rPr lang="fr-FR" dirty="0"/>
              <a:t>Auto-supervisé : </a:t>
            </a:r>
          </a:p>
          <a:p>
            <a:pPr lvl="2"/>
            <a:r>
              <a:rPr lang="fr-FR" dirty="0"/>
              <a:t>Les entrées peuvent être décomposées en entrée/sortie, ex: le prochain mot d’un texte</a:t>
            </a:r>
          </a:p>
          <a:p>
            <a:pPr lvl="2"/>
            <a:r>
              <a:rPr lang="fr-FR" dirty="0"/>
              <a:t>On peut produire automatiquement l’entrée pour une sortie ou l’inverse, voir IA générative</a:t>
            </a:r>
          </a:p>
          <a:p>
            <a:pPr lvl="1"/>
            <a:r>
              <a:rPr lang="fr-FR" dirty="0"/>
              <a:t>Renforcement : apprentissage d’une stratégie (ex. jeux, robotique)</a:t>
            </a:r>
          </a:p>
          <a:p>
            <a:pPr lvl="2"/>
            <a:r>
              <a:rPr lang="fr-FR" dirty="0"/>
              <a:t>Bonus si on gagne, malus si on </a:t>
            </a:r>
            <a:r>
              <a:rPr lang="fr-FR" dirty="0" err="1"/>
              <a:t>pert</a:t>
            </a:r>
            <a:r>
              <a:rPr lang="fr-FR" dirty="0"/>
              <a:t> </a:t>
            </a:r>
            <a:endParaRPr lang="fr-FR" dirty="0">
              <a:sym typeface="Wingdings" panose="05000000000000000000" pitchFamily="2" charset="2"/>
            </a:endParaRPr>
          </a:p>
          <a:p>
            <a:pPr lvl="2"/>
            <a:r>
              <a:rPr lang="fr-FR" dirty="0">
                <a:sym typeface="Wingdings" panose="05000000000000000000" pitchFamily="2" charset="2"/>
              </a:rPr>
              <a:t>Ex : </a:t>
            </a:r>
            <a:r>
              <a:rPr lang="fr-FR" dirty="0" err="1">
                <a:sym typeface="Wingdings" panose="05000000000000000000" pitchFamily="2" charset="2"/>
              </a:rPr>
              <a:t>AlphaZero</a:t>
            </a:r>
            <a:r>
              <a:rPr lang="fr-FR" dirty="0">
                <a:sym typeface="Wingdings" panose="05000000000000000000" pitchFamily="2" charset="2"/>
              </a:rPr>
              <a:t> a appris à (très) bien jouer au Go et aux échecs en jouant contre lui-même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que le machine </a:t>
            </a:r>
            <a:r>
              <a:rPr lang="fr-FR" dirty="0" err="1"/>
              <a:t>learning</a:t>
            </a:r>
            <a:r>
              <a:rPr lang="fr-FR" dirty="0"/>
              <a:t>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2E65D7-2EC5-47FF-8D6A-10EBA5B1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1" y="666750"/>
            <a:ext cx="2797034" cy="15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4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792" y="666750"/>
            <a:ext cx="8677656" cy="4298055"/>
          </a:xfrm>
        </p:spPr>
        <p:txBody>
          <a:bodyPr/>
          <a:lstStyle/>
          <a:p>
            <a:r>
              <a:rPr lang="fr-FR" dirty="0"/>
              <a:t>On dispose d’un ensemble valeurs/résultats (</a:t>
            </a:r>
            <a:r>
              <a:rPr lang="fr-FR" i="1" dirty="0" err="1"/>
              <a:t>dataset</a:t>
            </a:r>
            <a:r>
              <a:rPr lang="fr-FR" i="1" dirty="0"/>
              <a:t> d’apprentissage</a:t>
            </a:r>
            <a:r>
              <a:rPr lang="fr-FR" dirty="0"/>
              <a:t>)</a:t>
            </a:r>
          </a:p>
          <a:p>
            <a:r>
              <a:rPr lang="fr-FR" dirty="0"/>
              <a:t>On se donne un algorithme avec des paramètres inconnus </a:t>
            </a:r>
          </a:p>
          <a:p>
            <a:endParaRPr lang="fr-FR" dirty="0"/>
          </a:p>
          <a:p>
            <a:endParaRPr lang="fr-FR" dirty="0"/>
          </a:p>
          <a:p>
            <a:endParaRPr lang="fr-FR" sz="1050" dirty="0"/>
          </a:p>
          <a:p>
            <a:r>
              <a:rPr lang="fr-FR" dirty="0"/>
              <a:t>On cherche des paramètres qui</a:t>
            </a:r>
          </a:p>
          <a:p>
            <a:pPr lvl="1"/>
            <a:r>
              <a:rPr lang="fr-FR" dirty="0"/>
              <a:t>Donne le bon résultat sur les valeur d’apprentissage</a:t>
            </a:r>
          </a:p>
          <a:p>
            <a:pPr lvl="1"/>
            <a:r>
              <a:rPr lang="fr-FR" dirty="0"/>
              <a:t>Donne le « </a:t>
            </a:r>
            <a:r>
              <a:rPr lang="fr-FR" i="1" dirty="0"/>
              <a:t>bon résultat » </a:t>
            </a:r>
            <a:r>
              <a:rPr lang="fr-FR" dirty="0"/>
              <a:t>sur des valeurs inconnues (</a:t>
            </a:r>
            <a:r>
              <a:rPr lang="fr-FR" i="1" dirty="0"/>
              <a:t>généralisation</a:t>
            </a:r>
            <a:r>
              <a:rPr lang="fr-FR" dirty="0"/>
              <a:t>)</a:t>
            </a:r>
          </a:p>
          <a:p>
            <a:r>
              <a:rPr lang="fr-FR" dirty="0"/>
              <a:t>La capacité à généraliser provient surtout du choix de l’algorithme, un algorithme mal choisi ne généralisera pas</a:t>
            </a:r>
          </a:p>
          <a:p>
            <a:pPr marL="168275" lvl="1" indent="0">
              <a:buNone/>
            </a:pP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33739" y="1486520"/>
            <a:ext cx="1079500" cy="952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necteur droit avec flèche 17"/>
          <p:cNvCxnSpPr>
            <a:endCxn id="16" idx="1"/>
          </p:cNvCxnSpPr>
          <p:nvPr/>
        </p:nvCxnSpPr>
        <p:spPr>
          <a:xfrm>
            <a:off x="3401939" y="1962770"/>
            <a:ext cx="431800" cy="0"/>
          </a:xfrm>
          <a:prstGeom prst="straightConnector1">
            <a:avLst/>
          </a:prstGeom>
          <a:ln w="9525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4921250" y="1956420"/>
            <a:ext cx="431800" cy="0"/>
          </a:xfrm>
          <a:prstGeom prst="straightConnector1">
            <a:avLst/>
          </a:prstGeom>
          <a:ln w="9525" cmpd="sng">
            <a:solidFill>
              <a:schemeClr val="bg2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006664" y="1612031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289550" y="1610542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D9208A3-A098-4968-841E-B230A62BF6B2}"/>
              </a:ext>
            </a:extLst>
          </p:cNvPr>
          <p:cNvSpPr/>
          <p:nvPr/>
        </p:nvSpPr>
        <p:spPr>
          <a:xfrm>
            <a:off x="3970020" y="1612031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8633068-3716-4BB0-B2B0-B765A3462AFF}"/>
              </a:ext>
            </a:extLst>
          </p:cNvPr>
          <p:cNvCxnSpPr>
            <a:cxnSpLocks/>
          </p:cNvCxnSpPr>
          <p:nvPr/>
        </p:nvCxnSpPr>
        <p:spPr>
          <a:xfrm>
            <a:off x="4048125" y="1692155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41B39CD0-CDD1-44F4-B109-744D1E930ACA}"/>
              </a:ext>
            </a:extLst>
          </p:cNvPr>
          <p:cNvSpPr/>
          <p:nvPr/>
        </p:nvSpPr>
        <p:spPr>
          <a:xfrm>
            <a:off x="4296849" y="1612031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042607A-7B5F-47F8-9A80-BA8764543FF7}"/>
              </a:ext>
            </a:extLst>
          </p:cNvPr>
          <p:cNvCxnSpPr>
            <a:cxnSpLocks/>
          </p:cNvCxnSpPr>
          <p:nvPr/>
        </p:nvCxnSpPr>
        <p:spPr>
          <a:xfrm>
            <a:off x="4374954" y="1692155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24FFC77E-60BA-4B10-9E06-5FA485321F07}"/>
              </a:ext>
            </a:extLst>
          </p:cNvPr>
          <p:cNvSpPr/>
          <p:nvPr/>
        </p:nvSpPr>
        <p:spPr>
          <a:xfrm>
            <a:off x="4629983" y="1617518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84FFBCD-39CE-476E-BF5A-A8779F752C62}"/>
              </a:ext>
            </a:extLst>
          </p:cNvPr>
          <p:cNvCxnSpPr>
            <a:cxnSpLocks/>
          </p:cNvCxnSpPr>
          <p:nvPr/>
        </p:nvCxnSpPr>
        <p:spPr>
          <a:xfrm>
            <a:off x="4708088" y="1697642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F2D1D35B-05FB-4ED9-A86C-5D6A952C0371}"/>
              </a:ext>
            </a:extLst>
          </p:cNvPr>
          <p:cNvSpPr/>
          <p:nvPr/>
        </p:nvSpPr>
        <p:spPr>
          <a:xfrm>
            <a:off x="3970020" y="1903382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83C774D-D619-49AA-977F-D24B5621637C}"/>
              </a:ext>
            </a:extLst>
          </p:cNvPr>
          <p:cNvCxnSpPr>
            <a:cxnSpLocks/>
          </p:cNvCxnSpPr>
          <p:nvPr/>
        </p:nvCxnSpPr>
        <p:spPr>
          <a:xfrm>
            <a:off x="4048125" y="1983506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lipse 33">
            <a:extLst>
              <a:ext uri="{FF2B5EF4-FFF2-40B4-BE49-F238E27FC236}">
                <a16:creationId xmlns:a16="http://schemas.microsoft.com/office/drawing/2014/main" id="{8AF2D26C-5BE5-475C-B574-89FBD0511998}"/>
              </a:ext>
            </a:extLst>
          </p:cNvPr>
          <p:cNvSpPr/>
          <p:nvPr/>
        </p:nvSpPr>
        <p:spPr>
          <a:xfrm>
            <a:off x="4296849" y="1903382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3DBF7E5-3126-4A89-BBBC-B65202C7D64E}"/>
              </a:ext>
            </a:extLst>
          </p:cNvPr>
          <p:cNvCxnSpPr>
            <a:cxnSpLocks/>
          </p:cNvCxnSpPr>
          <p:nvPr/>
        </p:nvCxnSpPr>
        <p:spPr>
          <a:xfrm>
            <a:off x="4374954" y="1983506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D30BF57E-F917-4844-9CBE-F6A51107CFC8}"/>
              </a:ext>
            </a:extLst>
          </p:cNvPr>
          <p:cNvSpPr/>
          <p:nvPr/>
        </p:nvSpPr>
        <p:spPr>
          <a:xfrm>
            <a:off x="4629983" y="1908869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0A1E6F4-8120-4F04-86A5-C52312D232F1}"/>
              </a:ext>
            </a:extLst>
          </p:cNvPr>
          <p:cNvCxnSpPr>
            <a:cxnSpLocks/>
          </p:cNvCxnSpPr>
          <p:nvPr/>
        </p:nvCxnSpPr>
        <p:spPr>
          <a:xfrm>
            <a:off x="4708088" y="1988993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020BFFD6-E5B9-4381-9FFB-1EE3EEDAE8E3}"/>
              </a:ext>
            </a:extLst>
          </p:cNvPr>
          <p:cNvSpPr/>
          <p:nvPr/>
        </p:nvSpPr>
        <p:spPr>
          <a:xfrm>
            <a:off x="3970020" y="2194733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7643A13-69C5-4EA8-9715-C249423E0080}"/>
              </a:ext>
            </a:extLst>
          </p:cNvPr>
          <p:cNvCxnSpPr>
            <a:cxnSpLocks/>
          </p:cNvCxnSpPr>
          <p:nvPr/>
        </p:nvCxnSpPr>
        <p:spPr>
          <a:xfrm>
            <a:off x="4048125" y="2274857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E395283B-55CF-4B22-B346-FFED19D92D14}"/>
              </a:ext>
            </a:extLst>
          </p:cNvPr>
          <p:cNvSpPr/>
          <p:nvPr/>
        </p:nvSpPr>
        <p:spPr>
          <a:xfrm>
            <a:off x="4296849" y="2194733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D472D1F-6A6F-42DD-96D4-58019828FB6C}"/>
              </a:ext>
            </a:extLst>
          </p:cNvPr>
          <p:cNvCxnSpPr>
            <a:cxnSpLocks/>
          </p:cNvCxnSpPr>
          <p:nvPr/>
        </p:nvCxnSpPr>
        <p:spPr>
          <a:xfrm>
            <a:off x="4374954" y="2274857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E9F4F9A4-6BE6-469F-AA68-CFCA749D835A}"/>
              </a:ext>
            </a:extLst>
          </p:cNvPr>
          <p:cNvSpPr/>
          <p:nvPr/>
        </p:nvSpPr>
        <p:spPr>
          <a:xfrm>
            <a:off x="4629983" y="2200220"/>
            <a:ext cx="144780" cy="144894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1BE55CF-31F6-43FD-BC45-DBC30091A898}"/>
              </a:ext>
            </a:extLst>
          </p:cNvPr>
          <p:cNvCxnSpPr>
            <a:cxnSpLocks/>
          </p:cNvCxnSpPr>
          <p:nvPr/>
        </p:nvCxnSpPr>
        <p:spPr>
          <a:xfrm>
            <a:off x="4708088" y="2280344"/>
            <a:ext cx="40005" cy="43815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6" y="765118"/>
            <a:ext cx="3767818" cy="2825864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 flipV="1">
            <a:off x="2028636" y="2178050"/>
            <a:ext cx="0" cy="1103134"/>
          </a:xfrm>
          <a:prstGeom prst="line">
            <a:avLst/>
          </a:prstGeom>
          <a:ln w="9525" cmpd="sng">
            <a:solidFill>
              <a:srgbClr val="00B05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1983219" y="2178050"/>
            <a:ext cx="90834" cy="9184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41" y="765118"/>
            <a:ext cx="3789013" cy="2841760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5682481" y="1896147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994798" y="1528079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7699648" y="2632096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471286" y="2779029"/>
            <a:ext cx="102915" cy="97521"/>
          </a:xfrm>
          <a:prstGeom prst="ellipse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97638" y="3590982"/>
            <a:ext cx="3563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Régression: quelle est la valeur estimée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129405" y="3582969"/>
            <a:ext cx="30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Classification : de quelle couleurs</a:t>
            </a:r>
          </a:p>
          <a:p>
            <a:r>
              <a:rPr lang="fr-FR" sz="1400" dirty="0"/>
              <a:t>sont les points ?</a:t>
            </a:r>
          </a:p>
        </p:txBody>
      </p:sp>
    </p:spTree>
    <p:extLst>
      <p:ext uri="{BB962C8B-B14F-4D97-AF65-F5344CB8AC3E}">
        <p14:creationId xmlns:p14="http://schemas.microsoft.com/office/powerpoint/2010/main" val="1926459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57fcc416eb8d4fb1b22fa3cc8c045595dbc87"/>
  <p:tag name="ISPRING_RESOURCE_PATHS_HASH_PRESENTER" val="43c9451427ba15b6cf8b1b95558292c7785ae1"/>
</p:tagLst>
</file>

<file path=ppt/theme/theme1.xml><?xml version="1.0" encoding="utf-8"?>
<a:theme xmlns:a="http://schemas.openxmlformats.org/drawingml/2006/main" name="Thales_global_16.9_VF">
  <a:themeElements>
    <a:clrScheme name="THALES 01">
      <a:dk1>
        <a:srgbClr val="242A75"/>
      </a:dk1>
      <a:lt1>
        <a:srgbClr val="FFFFFF"/>
      </a:lt1>
      <a:dk2>
        <a:srgbClr val="242A75"/>
      </a:dk2>
      <a:lt2>
        <a:srgbClr val="309DB5"/>
      </a:lt2>
      <a:accent1>
        <a:srgbClr val="B42573"/>
      </a:accent1>
      <a:accent2>
        <a:srgbClr val="7D7EAB"/>
      </a:accent2>
      <a:accent3>
        <a:srgbClr val="69A3B9"/>
      </a:accent3>
      <a:accent4>
        <a:srgbClr val="253746"/>
      </a:accent4>
      <a:accent5>
        <a:srgbClr val="C3D600"/>
      </a:accent5>
      <a:accent6>
        <a:srgbClr val="E1CD00"/>
      </a:accent6>
      <a:hlink>
        <a:srgbClr val="242A75"/>
      </a:hlink>
      <a:folHlink>
        <a:srgbClr val="242A75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prstDash val="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23" id="{72344226-B95F-3A49-8C7D-0EEDA1B0D97F}" vid="{491DDD7D-C24C-E84A-A743-68B6F37741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c4b477b7-b45b-4633-aa19-2aca1335f9d0" Revision="1" Stencil="System.MyShapes" StencilVersion="1.0"/>
</Control>
</file>

<file path=customXml/itemProps1.xml><?xml version="1.0" encoding="utf-8"?>
<ds:datastoreItem xmlns:ds="http://schemas.openxmlformats.org/officeDocument/2006/customXml" ds:itemID="{B181E9EB-6B60-4A85-A42B-EB20B16E3A1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Thales_global_16.9_new_VA</Template>
  <TotalTime>29870</TotalTime>
  <Words>3570</Words>
  <Application>Microsoft Office PowerPoint</Application>
  <PresentationFormat>Affichage à l'écran (16:9)</PresentationFormat>
  <Paragraphs>534</Paragraphs>
  <Slides>54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Cambria Math</vt:lpstr>
      <vt:lpstr>Century Gothic</vt:lpstr>
      <vt:lpstr>Lucida Grande</vt:lpstr>
      <vt:lpstr>Wingdings</vt:lpstr>
      <vt:lpstr>Thales_global_16.9_VF</vt:lpstr>
      <vt:lpstr>Worksheet</vt:lpstr>
      <vt:lpstr>Miditech - Machine learning  Partie 1 : le machine learning  Partie 2 : Les réseaux convolutifs  Partie 3 : Les algorithmes génératifs  Partie 4 : Les réseaux récursifs       les transformers, GPT, … </vt:lpstr>
      <vt:lpstr>Miditech - Machine learning  Partie 1 : le machine learning</vt:lpstr>
      <vt:lpstr>Présentation PowerPoint</vt:lpstr>
      <vt:lpstr>Qu’est-ce que le machine learning ?</vt:lpstr>
      <vt:lpstr>Qu’est-ce que le machine learning ?</vt:lpstr>
      <vt:lpstr>Qu’est-ce que le machine learning ?</vt:lpstr>
      <vt:lpstr>Qu’est-ce que le machine learning ?</vt:lpstr>
      <vt:lpstr>Apprentissage supervisé</vt:lpstr>
      <vt:lpstr>Apprentissage supervisé</vt:lpstr>
      <vt:lpstr>Apprentissage supervisé</vt:lpstr>
      <vt:lpstr>Apprentissage supervisé</vt:lpstr>
      <vt:lpstr>Les réseaux de neurones</vt:lpstr>
      <vt:lpstr>Les réseaux de neurones</vt:lpstr>
      <vt:lpstr>Les réseaux de neurones</vt:lpstr>
      <vt:lpstr>Les réseaux de neurones</vt:lpstr>
      <vt:lpstr>Les réseaux de neurones – Fonction d’activation</vt:lpstr>
      <vt:lpstr>Apprentissage supervisé : entrainement</vt:lpstr>
      <vt:lpstr>Apprentissage supervisé : entrainement</vt:lpstr>
      <vt:lpstr>Apprentissage supervisé : entrainement</vt:lpstr>
      <vt:lpstr>Apprentissage supervisé : quelques difficultés</vt:lpstr>
      <vt:lpstr>Apprentissage supervisé : quelques difficultés</vt:lpstr>
      <vt:lpstr>Apprentissage supervisé : quelques difficultés</vt:lpstr>
      <vt:lpstr>En résumé</vt:lpstr>
      <vt:lpstr>Travaux pratiques</vt:lpstr>
      <vt:lpstr>Travaux pratiques</vt:lpstr>
      <vt:lpstr>Travaux pratiques</vt:lpstr>
      <vt:lpstr>TP 1 : Prix d’un appartement</vt:lpstr>
      <vt:lpstr>Intermède – histopire du deep learning (lien)</vt:lpstr>
      <vt:lpstr>Miditech - Machine learning  Partie 2 : Les réseaux convolutifs</vt:lpstr>
      <vt:lpstr>Les réseaux convolutifs</vt:lpstr>
      <vt:lpstr>Les réseaux convolutifs</vt:lpstr>
      <vt:lpstr>Les réseaux convolutifs</vt:lpstr>
      <vt:lpstr>Les réseaux convolutifs</vt:lpstr>
      <vt:lpstr>Application : reconnaissance de caractères manuscrits</vt:lpstr>
      <vt:lpstr>TP 2 : reconnaissance de caractères manuscrits</vt:lpstr>
      <vt:lpstr>YOLO : You look only once</vt:lpstr>
      <vt:lpstr>YOLO : You look only once</vt:lpstr>
      <vt:lpstr>YOLO : You look only once</vt:lpstr>
      <vt:lpstr>Intermède Le clustering</vt:lpstr>
      <vt:lpstr>Le clustering</vt:lpstr>
      <vt:lpstr>Algorithmes de clustering</vt:lpstr>
      <vt:lpstr>Application : trier ses photos de vacances</vt:lpstr>
      <vt:lpstr>Miditech - Machine learning  Partie 3 : Les algorithmes génératifs</vt:lpstr>
      <vt:lpstr>Auto-encodeurs</vt:lpstr>
      <vt:lpstr>Auto-encodeurs</vt:lpstr>
      <vt:lpstr>Autoencodeurs - entrainement</vt:lpstr>
      <vt:lpstr>Autoencodeurs - entrainement</vt:lpstr>
      <vt:lpstr>Les GAN – Generative Adversarial Network</vt:lpstr>
      <vt:lpstr>Les GAN – Generative Adversarial Network</vt:lpstr>
      <vt:lpstr>Intermède – le Neural Style Transfer</vt:lpstr>
      <vt:lpstr>Intermède – le Neural Style Transfer</vt:lpstr>
      <vt:lpstr>Intermède – le Neural Style Transfer</vt:lpstr>
      <vt:lpstr>Miditech - Machine learning  Partie 4 : Les réseaux récursifs, transformers, GPT, … </vt:lpstr>
      <vt:lpstr>Réseaux récursifs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alain</cp:lastModifiedBy>
  <cp:revision>677</cp:revision>
  <dcterms:created xsi:type="dcterms:W3CDTF">2017-01-11T15:45:22Z</dcterms:created>
  <dcterms:modified xsi:type="dcterms:W3CDTF">2024-09-22T19:06:28Z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